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9A6E-BD96-49C5-AFD7-C5BEBBEABE07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3F9E-E115-4111-9D9C-92F45B4E07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6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tile tx="0" ty="0" sx="100000" sy="100000" flip="none" algn="ctr"/>
          </a:blip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matte">
            <a:bevelT w="152400" h="50800" prst="softRound"/>
            <a:extrusionClr>
              <a:schemeClr val="tx2"/>
            </a:extrusionClr>
            <a:contourClr>
              <a:schemeClr val="bg2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90000"/>
                </a:schemeClr>
              </a:gs>
            </a:gsLst>
            <a:lin ang="16200000" scaled="0"/>
          </a:gradFill>
          <a:ln w="38100" cmpd="sng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solidFill>
            <a:schemeClr val="tx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BA3E3-26CB-4A12-9A5F-FFD211DC4FE7}"/>
              </a:ext>
            </a:extLst>
          </p:cNvPr>
          <p:cNvSpPr txBox="1"/>
          <p:nvPr/>
        </p:nvSpPr>
        <p:spPr>
          <a:xfrm>
            <a:off x="1557071" y="1791601"/>
            <a:ext cx="9099255" cy="253725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yr-SY" sz="11500" cap="all" dirty="0">
                <a:solidFill>
                  <a:schemeClr val="bg2"/>
                </a:solidFill>
                <a:latin typeface="AA-Marcus East Syriac" panose="00000400000000000000" pitchFamily="2" charset="0"/>
                <a:ea typeface="+mj-ea"/>
                <a:cs typeface="AA-Marcus East Syriac" panose="00000400000000000000" pitchFamily="2" charset="0"/>
              </a:rPr>
              <a:t>ܙܘܥܐ</a:t>
            </a:r>
            <a:endParaRPr lang="en-US" sz="7200" cap="all" dirty="0">
              <a:solidFill>
                <a:schemeClr val="bg2"/>
              </a:solidFill>
              <a:latin typeface="AA-Marcus East Syriac" panose="00000400000000000000" pitchFamily="2" charset="0"/>
              <a:ea typeface="+mj-ea"/>
              <a:cs typeface="AA-Marcus East Syriac" panose="000004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554073B-2E31-4E11-95E9-80B425A43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3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DE81C073-7B8F-400A-814B-0950A073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677" y="1128098"/>
            <a:ext cx="4598011" cy="459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D3E06C-E859-44B4-BEAF-5A6D32D08CFF}"/>
              </a:ext>
            </a:extLst>
          </p:cNvPr>
          <p:cNvSpPr txBox="1"/>
          <p:nvPr/>
        </p:nvSpPr>
        <p:spPr>
          <a:xfrm>
            <a:off x="1218407" y="1044250"/>
            <a:ext cx="9841575" cy="264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yr-SY" sz="11500" cap="all" dirty="0">
                <a:solidFill>
                  <a:schemeClr val="accent1"/>
                </a:solidFill>
                <a:latin typeface="AA-Marcus East Syriac" panose="00000400000000000000" pitchFamily="2" charset="0"/>
                <a:ea typeface="+mj-ea"/>
                <a:cs typeface="AA-Marcus East Syriac" panose="00000400000000000000" pitchFamily="2" charset="0"/>
              </a:rPr>
              <a:t>ܦܬܵܚܵܐ</a:t>
            </a:r>
            <a:endParaRPr lang="en-US" sz="6000" cap="all" dirty="0">
              <a:solidFill>
                <a:schemeClr val="accent1"/>
              </a:solidFill>
              <a:latin typeface="AA-Marcus East Syriac" panose="00000400000000000000" pitchFamily="2" charset="0"/>
              <a:ea typeface="+mj-ea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0ED4-29F3-4996-91E7-82EBF44E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117D-E400-49A9-8183-E447733DFD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261782"/>
            <a:ext cx="10394707" cy="3311189"/>
          </a:xfrm>
        </p:spPr>
        <p:txBody>
          <a:bodyPr>
            <a:normAutofit/>
          </a:bodyPr>
          <a:lstStyle/>
          <a:p>
            <a:r>
              <a:rPr lang="en-AU" sz="3200" cap="none" dirty="0"/>
              <a:t> </a:t>
            </a:r>
            <a:r>
              <a:rPr lang="en-AU" sz="3200" cap="none" dirty="0" err="1"/>
              <a:t>Ptakha</a:t>
            </a:r>
            <a:r>
              <a:rPr lang="en-AU" sz="3200" cap="none" dirty="0"/>
              <a:t> is a dot above and one below the letter used to denote the short sound e.g. aa. </a:t>
            </a:r>
            <a:r>
              <a:rPr lang="en-AU" sz="3200" cap="none" dirty="0" err="1"/>
              <a:t>ba</a:t>
            </a:r>
            <a:endParaRPr lang="en-AU" sz="3200" cap="none" dirty="0"/>
          </a:p>
        </p:txBody>
      </p:sp>
    </p:spTree>
    <p:extLst>
      <p:ext uri="{BB962C8B-B14F-4D97-AF65-F5344CB8AC3E}">
        <p14:creationId xmlns:p14="http://schemas.microsoft.com/office/powerpoint/2010/main" val="3939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A3E0-9987-4116-8E7F-596E5922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61" y="66407"/>
            <a:ext cx="10396882" cy="1151965"/>
          </a:xfrm>
        </p:spPr>
        <p:txBody>
          <a:bodyPr/>
          <a:lstStyle/>
          <a:p>
            <a:pPr algn="ctr" rtl="1"/>
            <a:r>
              <a:rPr lang="en-AU" sz="4400" dirty="0" err="1"/>
              <a:t>ptakha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0911DE-3107-46EC-A115-6CAA44AE5E69}"/>
              </a:ext>
            </a:extLst>
          </p:cNvPr>
          <p:cNvGraphicFramePr>
            <a:graphicFrameLocks noGrp="1"/>
          </p:cNvGraphicFramePr>
          <p:nvPr/>
        </p:nvGraphicFramePr>
        <p:xfrm>
          <a:off x="1417982" y="1218372"/>
          <a:ext cx="8729040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82260">
                  <a:extLst>
                    <a:ext uri="{9D8B030D-6E8A-4147-A177-3AD203B41FA5}">
                      <a16:colId xmlns:a16="http://schemas.microsoft.com/office/drawing/2014/main" val="4082052416"/>
                    </a:ext>
                  </a:extLst>
                </a:gridCol>
                <a:gridCol w="2182260">
                  <a:extLst>
                    <a:ext uri="{9D8B030D-6E8A-4147-A177-3AD203B41FA5}">
                      <a16:colId xmlns:a16="http://schemas.microsoft.com/office/drawing/2014/main" val="661389722"/>
                    </a:ext>
                  </a:extLst>
                </a:gridCol>
                <a:gridCol w="2182260">
                  <a:extLst>
                    <a:ext uri="{9D8B030D-6E8A-4147-A177-3AD203B41FA5}">
                      <a16:colId xmlns:a16="http://schemas.microsoft.com/office/drawing/2014/main" val="341623369"/>
                    </a:ext>
                  </a:extLst>
                </a:gridCol>
                <a:gridCol w="2182260">
                  <a:extLst>
                    <a:ext uri="{9D8B030D-6E8A-4147-A177-3AD203B41FA5}">
                      <a16:colId xmlns:a16="http://schemas.microsoft.com/office/drawing/2014/main" val="128692274"/>
                    </a:ext>
                  </a:extLst>
                </a:gridCol>
              </a:tblGrid>
              <a:tr h="63685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365590"/>
                  </a:ext>
                </a:extLst>
              </a:tr>
              <a:tr h="63685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71073"/>
                  </a:ext>
                </a:extLst>
              </a:tr>
              <a:tr h="63685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ܟܲܔ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9902"/>
                  </a:ext>
                </a:extLst>
              </a:tr>
              <a:tr h="63685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ܢܲܔ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ܡܲܔ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614781"/>
                  </a:ext>
                </a:extLst>
              </a:tr>
              <a:tr h="63685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67872"/>
                  </a:ext>
                </a:extLst>
              </a:tr>
              <a:tr h="636850">
                <a:tc>
                  <a:txBody>
                    <a:bodyPr/>
                    <a:lstStyle/>
                    <a:p>
                      <a:pPr algn="ctr" rtl="1"/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ܫܲ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10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0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BAD9-401B-480F-83C6-284FD914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ܕܦܬܚܐ</a:t>
            </a:r>
            <a:r>
              <a:rPr lang="en-AU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           </a:t>
            </a:r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</a:t>
            </a:r>
            <a:r>
              <a:rPr lang="en-AU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</a:t>
            </a:r>
            <a:r>
              <a:rPr lang="en-AU" sz="4400" dirty="0"/>
              <a:t>Examples of </a:t>
            </a:r>
            <a:r>
              <a:rPr lang="en-AU" sz="4400" dirty="0" err="1"/>
              <a:t>ptakha</a:t>
            </a:r>
            <a:r>
              <a:rPr lang="en-AU" sz="4400" dirty="0"/>
              <a:t> 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00FA74-6E9F-4C04-B222-65379B85396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726262" y="2124636"/>
          <a:ext cx="8315960" cy="2895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8990">
                  <a:extLst>
                    <a:ext uri="{9D8B030D-6E8A-4147-A177-3AD203B41FA5}">
                      <a16:colId xmlns:a16="http://schemas.microsoft.com/office/drawing/2014/main" val="2012030177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696897303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2296506692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34764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ܐܲܩܠܵܐ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ܐܲܩ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ܬܲܠܓܵܐ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ܬܲܠ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3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ܥܲܝܢܵܐ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ܥܲܝ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7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ܚܲܡܪܵܐ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ܚܲܡ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3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Moon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ܣܲܗܪܵܐ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ܣܲܗ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7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2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BAD9-401B-480F-83C6-284FD914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ܕܦܬܚܐ</a:t>
            </a:r>
            <a:r>
              <a:rPr lang="en-AU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           </a:t>
            </a:r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</a:t>
            </a:r>
            <a:r>
              <a:rPr lang="en-AU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</a:t>
            </a:r>
            <a:r>
              <a:rPr lang="en-AU" sz="4400" dirty="0"/>
              <a:t>Examples of </a:t>
            </a:r>
            <a:r>
              <a:rPr lang="en-AU" sz="4400" dirty="0" err="1"/>
              <a:t>ptakha</a:t>
            </a:r>
            <a:r>
              <a:rPr lang="en-AU" sz="4400" dirty="0"/>
              <a:t> 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00FA74-6E9F-4C04-B222-65379B85396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726262" y="2124636"/>
          <a:ext cx="8315960" cy="2895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8990">
                  <a:extLst>
                    <a:ext uri="{9D8B030D-6E8A-4147-A177-3AD203B41FA5}">
                      <a16:colId xmlns:a16="http://schemas.microsoft.com/office/drawing/2014/main" val="2012030177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696897303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2296506692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34764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ܬܲܥܠܵܐ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ܬܲܥ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ܨܲܘܡܵܐ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ܨܲܘ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3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ܕܲܗܘܵܐ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ܕܲܗ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7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ܟܲܠܒܵܐ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ܟܲܠ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3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ܡܲܠܟܵܐ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ܡܲܠ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7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BAD9-401B-480F-83C6-284FD914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ܕܦܬܚܐ</a:t>
            </a:r>
            <a:r>
              <a:rPr lang="en-AU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           </a:t>
            </a:r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</a:t>
            </a:r>
            <a:r>
              <a:rPr lang="en-AU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 </a:t>
            </a:r>
            <a:r>
              <a:rPr lang="en-AU" sz="4400" dirty="0"/>
              <a:t>Examples of </a:t>
            </a:r>
            <a:r>
              <a:rPr lang="en-AU" sz="4400" dirty="0" err="1"/>
              <a:t>ptakha</a:t>
            </a:r>
            <a:r>
              <a:rPr lang="en-AU" sz="4400" dirty="0"/>
              <a:t> 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00FA74-6E9F-4C04-B222-65379B85396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726262" y="2124636"/>
          <a:ext cx="8315960" cy="2895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8990">
                  <a:extLst>
                    <a:ext uri="{9D8B030D-6E8A-4147-A177-3AD203B41FA5}">
                      <a16:colId xmlns:a16="http://schemas.microsoft.com/office/drawing/2014/main" val="2012030177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696897303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2296506692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34764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ܒܲܗܪܵܐ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 </a:t>
                      </a:r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ܒܲܗ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ܢܲܗܪܵܐ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ܢܲܗ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3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ܫܲܒܬܵܐ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ܫܲܒ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7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ܐܲܬܪܵܐ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ܐܲܬ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3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ܨܲܝܕܵܐ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ܨܲܝ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7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1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uestions">
            <a:extLst>
              <a:ext uri="{FF2B5EF4-FFF2-40B4-BE49-F238E27FC236}">
                <a16:creationId xmlns:a16="http://schemas.microsoft.com/office/drawing/2014/main" id="{A13A163A-133E-4270-8978-CB704F65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226" y="321733"/>
            <a:ext cx="7435698" cy="49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27B5-8D6E-4B9B-9E9A-AFBA7CAA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3080959"/>
            <a:ext cx="8825659" cy="1906823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lang="syr-SY" sz="115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ܙܠܡܐ ܝܪܝܟܐ</a:t>
            </a:r>
            <a:endParaRPr lang="en-AU" sz="11500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56220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D763-177E-493A-8308-8285B447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4AEE-D421-440A-B703-526A148EE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err="1"/>
              <a:t>Zlama</a:t>
            </a:r>
            <a:r>
              <a:rPr lang="en-AU" sz="3200" dirty="0"/>
              <a:t> </a:t>
            </a:r>
            <a:r>
              <a:rPr lang="en-AU" sz="3200" dirty="0" err="1"/>
              <a:t>yarykha</a:t>
            </a:r>
            <a:r>
              <a:rPr lang="en-AU" sz="3200" dirty="0"/>
              <a:t> or two small diagonal dots under the letter sound </a:t>
            </a:r>
            <a:r>
              <a:rPr lang="en-AU" sz="3200" dirty="0" err="1"/>
              <a:t>eg</a:t>
            </a:r>
            <a:r>
              <a:rPr lang="en-AU" sz="3200" dirty="0"/>
              <a:t> ( ae, be, </a:t>
            </a:r>
            <a:r>
              <a:rPr lang="en-AU" sz="3200" dirty="0" err="1"/>
              <a:t>ge</a:t>
            </a:r>
            <a:r>
              <a:rPr lang="en-AU" sz="3200" dirty="0"/>
              <a:t> ). </a:t>
            </a:r>
            <a:r>
              <a:rPr lang="syr-SY" sz="54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ܐܹ ܒܹ ܓܹ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4955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33FB34-E54B-4710-9DAE-6EE038612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41944-13B4-40E3-A9D5-25B333EB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85E289-5ADE-4F02-B917-9C9D9B044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D9E2ED-FF90-4200-A7EE-6D41D652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5671" y="644327"/>
            <a:ext cx="9299965" cy="4811366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4BEB8D-68AD-4314-8A2B-F8DC85A53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237" y="967934"/>
            <a:ext cx="8673013" cy="4164964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367B6-4D6E-4477-B226-60E59D276EFB}"/>
              </a:ext>
            </a:extLst>
          </p:cNvPr>
          <p:cNvSpPr txBox="1"/>
          <p:nvPr/>
        </p:nvSpPr>
        <p:spPr>
          <a:xfrm>
            <a:off x="2391408" y="1590734"/>
            <a:ext cx="7405874" cy="25200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yr-SY" sz="11500" cap="all" dirty="0">
                <a:latin typeface="AA-Marcus East Syriac" panose="00000400000000000000" pitchFamily="2" charset="0"/>
                <a:ea typeface="+mj-ea"/>
                <a:cs typeface="AA-Marcus East Syriac" panose="00000400000000000000" pitchFamily="2" charset="0"/>
              </a:rPr>
              <a:t>ܙܩܵܦܵܐ</a:t>
            </a:r>
            <a:endParaRPr lang="en-US" sz="6000" cap="all" dirty="0">
              <a:latin typeface="AA-Marcus East Syriac" panose="00000400000000000000" pitchFamily="2" charset="0"/>
              <a:ea typeface="+mj-ea"/>
              <a:cs typeface="AA-Marcus East Syriac" panose="000004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F71C9FC-46F6-4619-9096-2F9F4833E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F2AA-7815-41A7-907A-655AA224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Zlama</a:t>
            </a:r>
            <a:r>
              <a:rPr lang="en-AU" dirty="0"/>
              <a:t> </a:t>
            </a:r>
            <a:r>
              <a:rPr lang="en-AU" dirty="0" err="1"/>
              <a:t>Yarikha</a:t>
            </a:r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6D8985-4C0D-46A0-B1A3-0DA521CF8C56}"/>
              </a:ext>
            </a:extLst>
          </p:cNvPr>
          <p:cNvGraphicFramePr>
            <a:graphicFrameLocks noGrp="1"/>
          </p:cNvGraphicFramePr>
          <p:nvPr/>
        </p:nvGraphicFramePr>
        <p:xfrm>
          <a:off x="1788367" y="2514600"/>
          <a:ext cx="8128000" cy="3474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46717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41141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9530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9106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4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ܟܹܔ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5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ܢܹܔ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ܡܹܔ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5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3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24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21189"/>
      </p:ext>
    </p:extLst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42BE-B8B2-4B93-8E52-C2DD9D72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Words with </a:t>
            </a:r>
            <a:r>
              <a:rPr lang="en-AU" dirty="0" err="1"/>
              <a:t>Zlama</a:t>
            </a:r>
            <a:r>
              <a:rPr lang="en-AU" dirty="0"/>
              <a:t> </a:t>
            </a:r>
            <a:r>
              <a:rPr lang="en-AU" dirty="0" err="1"/>
              <a:t>Yarikha</a:t>
            </a:r>
            <a:r>
              <a:rPr lang="en-AU" dirty="0"/>
              <a:t> &amp; </a:t>
            </a:r>
            <a:r>
              <a:rPr lang="en-AU" dirty="0" err="1"/>
              <a:t>Zqapa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4F6D09-F64E-40FF-A988-0443B12F8F95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879770"/>
          <a:ext cx="8331200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4128601271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104820786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397251529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2489248448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3027159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Se-ma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ܣܹܐܡܵܐ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ܣܹܐ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08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Te-na</a:t>
                      </a:r>
                      <a:endParaRPr lang="en-A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ܬܹܐܢܵܐ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ܬܹܐ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9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Ke-na</a:t>
                      </a:r>
                      <a:endParaRPr lang="en-A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ܟܹܐܢܵܐ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ܟܹܐ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</a:t>
                      </a:r>
                      <a:r>
                        <a:rPr lang="en-A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</a:t>
                      </a:r>
                      <a:endParaRPr lang="en-A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ܪܹܫܵܐ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ܪܹ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Ge-ra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ܓܹܐܪܵܐ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ܓܹܐ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77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A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ܟܹܐܦܵܐ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ܟܹܐ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9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31312"/>
      </p:ext>
    </p:extLst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 mark">
            <a:extLst>
              <a:ext uri="{FF2B5EF4-FFF2-40B4-BE49-F238E27FC236}">
                <a16:creationId xmlns:a16="http://schemas.microsoft.com/office/drawing/2014/main" id="{2651CE19-19F4-4755-8B97-083CEF2E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861" y="1284394"/>
            <a:ext cx="7079447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54485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F30359-4DE1-4DBF-8075-2C1001011556}"/>
              </a:ext>
            </a:extLst>
          </p:cNvPr>
          <p:cNvSpPr txBox="1"/>
          <p:nvPr/>
        </p:nvSpPr>
        <p:spPr>
          <a:xfrm>
            <a:off x="2193167" y="2590984"/>
            <a:ext cx="7369642" cy="3608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yr-SY" sz="8000" dirty="0">
                <a:latin typeface="AA-Marcus East Syriac" panose="00000400000000000000" pitchFamily="2" charset="0"/>
                <a:ea typeface="+mj-ea"/>
                <a:cs typeface="AA-Marcus East Syriac" panose="00000400000000000000" pitchFamily="2" charset="0"/>
              </a:rPr>
              <a:t>ܙܠܵܡܵܐ ܟܸܪܝܵܐ</a:t>
            </a:r>
            <a:endParaRPr lang="en-US" sz="8000" dirty="0">
              <a:latin typeface="AA-Marcus East Syriac" panose="00000400000000000000" pitchFamily="2" charset="0"/>
              <a:ea typeface="+mj-ea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10629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1700-C211-4F5B-9DF2-7DB7A471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6000" dirty="0"/>
              <a:t>DFEFINITION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9AE7F-E561-40BC-A6D2-E75C7C742EC5}"/>
              </a:ext>
            </a:extLst>
          </p:cNvPr>
          <p:cNvSpPr txBox="1"/>
          <p:nvPr/>
        </p:nvSpPr>
        <p:spPr>
          <a:xfrm>
            <a:off x="2525268" y="2941982"/>
            <a:ext cx="877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Zlama kirya or two small horizontal dots under the letter denotes a short “I” sound.</a:t>
            </a:r>
          </a:p>
        </p:txBody>
      </p:sp>
    </p:spTree>
    <p:extLst>
      <p:ext uri="{BB962C8B-B14F-4D97-AF65-F5344CB8AC3E}">
        <p14:creationId xmlns:p14="http://schemas.microsoft.com/office/powerpoint/2010/main" val="32263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3ADD-BB36-4BC0-B6E6-7E869428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49727"/>
            <a:ext cx="7958331" cy="1196172"/>
          </a:xfrm>
        </p:spPr>
        <p:txBody>
          <a:bodyPr>
            <a:normAutofit/>
          </a:bodyPr>
          <a:lstStyle/>
          <a:p>
            <a:pPr algn="ctr" rtl="1"/>
            <a:r>
              <a:rPr lang="syr-SY" sz="72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ܙܠܵܡܵܐ ܟܸܪܝܵܐ</a:t>
            </a:r>
            <a:endParaRPr lang="en-AU" sz="7200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DC649-1634-46EF-83F4-E42865652CE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912362"/>
          <a:ext cx="8128000" cy="3840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18793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36656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28204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6057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97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7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ܟܸܔ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21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8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ܫܸ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0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3C87-F27D-4BA2-AD9D-92187BD2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AU" sz="2800" dirty="0"/>
              <a:t>Examples: word with Zlama kirya and </a:t>
            </a:r>
            <a:r>
              <a:rPr lang="en-AU" sz="2800" dirty="0" err="1"/>
              <a:t>Zqapa</a:t>
            </a:r>
            <a:endParaRPr lang="en-AU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4EB0AA-774A-4A44-8846-C339E56251F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328908"/>
          <a:ext cx="8128000" cy="3352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695868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192508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446290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237299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9869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Shimsha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ܫܸܡܫܵܐ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ܫܸܡ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7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Beard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Diq’na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ܕܸܩܢܵܐ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ܕܸܩ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Lib_ba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ܠܸܒܵܐ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ܠܸܒ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4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Dim_ma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ܕܸܡܵܐ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ܕܸܡܔ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7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8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Yim_ma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ܝܸܡܵܐ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8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ܝܸܡܔ</a:t>
                      </a:r>
                      <a:endParaRPr lang="en-AU" sz="38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8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1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70CE7A38-8696-4923-86ED-9CBB71107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r="1" b="806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EBB934-E333-41FA-9114-7F5156275ACD}"/>
              </a:ext>
            </a:extLst>
          </p:cNvPr>
          <p:cNvSpPr txBox="1"/>
          <p:nvPr/>
        </p:nvSpPr>
        <p:spPr>
          <a:xfrm>
            <a:off x="2604180" y="1597721"/>
            <a:ext cx="6959446" cy="3020942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/>
          <a:p>
            <a:pPr algn="ctr" defTabSz="914400" rt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syr-SY" sz="16600" spc="-150" dirty="0">
                <a:solidFill>
                  <a:srgbClr val="FFFEFF"/>
                </a:solidFill>
                <a:latin typeface="AA-Marcus East Syriac" panose="00000400000000000000" pitchFamily="2" charset="0"/>
                <a:ea typeface="+mj-ea"/>
                <a:cs typeface="AA-Marcus East Syriac" panose="00000400000000000000" pitchFamily="2" charset="0"/>
              </a:rPr>
              <a:t>ܪܘܵܚܵܐ</a:t>
            </a:r>
            <a:endParaRPr lang="en-US" sz="4800" spc="-150" dirty="0">
              <a:solidFill>
                <a:srgbClr val="FFFEFF"/>
              </a:solidFill>
              <a:latin typeface="AA-Marcus East Syriac" panose="00000400000000000000" pitchFamily="2" charset="0"/>
              <a:ea typeface="+mj-ea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7F38-BD9F-4779-AA1F-B57342DA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165" y="789576"/>
            <a:ext cx="8369669" cy="2456442"/>
          </a:xfrm>
        </p:spPr>
        <p:txBody>
          <a:bodyPr/>
          <a:lstStyle/>
          <a:p>
            <a:r>
              <a:rPr lang="en-A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25CF-0A54-4857-BDDC-11635A86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79" y="2809875"/>
            <a:ext cx="9291215" cy="1408695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waw rwakha or a dot over   the waw denotes “o” sound</a:t>
            </a:r>
          </a:p>
        </p:txBody>
      </p:sp>
    </p:spTree>
    <p:extLst>
      <p:ext uri="{BB962C8B-B14F-4D97-AF65-F5344CB8AC3E}">
        <p14:creationId xmlns:p14="http://schemas.microsoft.com/office/powerpoint/2010/main" val="29019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A49732-0B25-4422-BB3E-8FD6A2F5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CA7790-2838-4768-8741-10888279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15457"/>
            <a:ext cx="9291215" cy="268879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Zqapa or two diagonal dots over the letter denotes the long “a” sound e.g. Ba. Qa.</a:t>
            </a:r>
          </a:p>
        </p:txBody>
      </p:sp>
    </p:spTree>
    <p:extLst>
      <p:ext uri="{BB962C8B-B14F-4D97-AF65-F5344CB8AC3E}">
        <p14:creationId xmlns:p14="http://schemas.microsoft.com/office/powerpoint/2010/main" val="32836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7E7B-B66D-4F51-BFC8-4B4F475A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78296"/>
            <a:ext cx="10178322" cy="1113182"/>
          </a:xfrm>
        </p:spPr>
        <p:txBody>
          <a:bodyPr>
            <a:normAutofit/>
          </a:bodyPr>
          <a:lstStyle/>
          <a:p>
            <a:pPr algn="ctr" rtl="1"/>
            <a:r>
              <a:rPr lang="syr-SY" sz="60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( ܘܿ ) ܪܘܵܚܵܐ</a:t>
            </a:r>
            <a:endParaRPr lang="en-AU" sz="6000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B0CE99-1118-432A-AB36-E2EDCCEFE403}"/>
              </a:ext>
            </a:extLst>
          </p:cNvPr>
          <p:cNvGraphicFramePr>
            <a:graphicFrameLocks noGrp="1"/>
          </p:cNvGraphicFramePr>
          <p:nvPr/>
        </p:nvGraphicFramePr>
        <p:xfrm>
          <a:off x="2079324" y="2084640"/>
          <a:ext cx="8033352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383312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47586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5785507"/>
                    </a:ext>
                  </a:extLst>
                </a:gridCol>
                <a:gridCol w="1937352">
                  <a:extLst>
                    <a:ext uri="{9D8B030D-6E8A-4147-A177-3AD203B41FA5}">
                      <a16:colId xmlns:a16="http://schemas.microsoft.com/office/drawing/2014/main" val="2122391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0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8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1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60137"/>
                  </a:ext>
                </a:extLst>
              </a:tr>
              <a:tr h="492687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49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ܫܘܿ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9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72F9-EC6C-4724-9C5D-D320D40B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75150"/>
            <a:ext cx="10178322" cy="1492132"/>
          </a:xfrm>
        </p:spPr>
        <p:txBody>
          <a:bodyPr/>
          <a:lstStyle/>
          <a:p>
            <a:r>
              <a:rPr lang="en-AU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C62C36-BA18-4E9F-87CB-D9A559EAB707}"/>
              </a:ext>
            </a:extLst>
          </p:cNvPr>
          <p:cNvGraphicFramePr>
            <a:graphicFrameLocks noGrp="1"/>
          </p:cNvGraphicFramePr>
          <p:nvPr/>
        </p:nvGraphicFramePr>
        <p:xfrm>
          <a:off x="2276839" y="1967282"/>
          <a:ext cx="8128000" cy="3474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839832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638522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308571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607024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66003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Z’ora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ܙܥܘܿܪܵܐ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ܙܥܘܿ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9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S’lota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ܨܠܘܿܬܵܐ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ܨܠܘܿ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6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Glola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ܓܠܘܿܠܵܐ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ܓܠܘܿ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7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Smoq’a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ܣܡܘܿܩܵܐ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ܣܡܘܿ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Knitting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Zq’ora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ܙܩܘܿܪܵܐ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ܙܩܘܿ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Khlola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ܚܠܘܿܠܵܐ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ܚܠܘܿ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5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C8653F53-0AA2-4DB5-9781-CA30B29D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1047" y="965199"/>
            <a:ext cx="4927601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46DFE0-F4A2-4EA2-989E-84E97349F401}"/>
              </a:ext>
            </a:extLst>
          </p:cNvPr>
          <p:cNvSpPr txBox="1"/>
          <p:nvPr/>
        </p:nvSpPr>
        <p:spPr>
          <a:xfrm>
            <a:off x="3045368" y="2043663"/>
            <a:ext cx="6105194" cy="22897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yr-SY" sz="13800" kern="1200" dirty="0">
                <a:solidFill>
                  <a:srgbClr val="FFFFFF"/>
                </a:solidFill>
                <a:latin typeface="AA-Marcus East Syriac" panose="00000400000000000000" pitchFamily="2" charset="0"/>
                <a:ea typeface="+mj-ea"/>
                <a:cs typeface="AA-Marcus East Syriac" panose="00000400000000000000" pitchFamily="2" charset="0"/>
              </a:rPr>
              <a:t>ܪܒ݂ܵܨܵܐ</a:t>
            </a:r>
            <a:endParaRPr lang="en-US" sz="6000" kern="1200" dirty="0">
              <a:solidFill>
                <a:srgbClr val="FFFFFF"/>
              </a:solidFill>
              <a:latin typeface="AA-Marcus East Syriac" panose="00000400000000000000" pitchFamily="2" charset="0"/>
              <a:ea typeface="+mj-ea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C8C4-EE82-48A4-9E6B-BFC83B25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8708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E86F1-CB9F-4CD1-A011-06265021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623493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 Rwasa or a dot under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denotes “U” sound.</a:t>
            </a:r>
          </a:p>
        </p:txBody>
      </p:sp>
    </p:spTree>
    <p:extLst>
      <p:ext uri="{BB962C8B-B14F-4D97-AF65-F5344CB8AC3E}">
        <p14:creationId xmlns:p14="http://schemas.microsoft.com/office/powerpoint/2010/main" val="20115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12D4-BE0B-4D72-8E18-F77C5BA1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Rwasa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CDE475-3003-44ED-B4CC-D95F121BBD3C}"/>
              </a:ext>
            </a:extLst>
          </p:cNvPr>
          <p:cNvGraphicFramePr>
            <a:graphicFrameLocks noGrp="1"/>
          </p:cNvGraphicFramePr>
          <p:nvPr/>
        </p:nvGraphicFramePr>
        <p:xfrm>
          <a:off x="3909392" y="1522496"/>
          <a:ext cx="7642527" cy="42687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1323">
                  <a:extLst>
                    <a:ext uri="{9D8B030D-6E8A-4147-A177-3AD203B41FA5}">
                      <a16:colId xmlns:a16="http://schemas.microsoft.com/office/drawing/2014/main" val="1536971753"/>
                    </a:ext>
                  </a:extLst>
                </a:gridCol>
                <a:gridCol w="2142990">
                  <a:extLst>
                    <a:ext uri="{9D8B030D-6E8A-4147-A177-3AD203B41FA5}">
                      <a16:colId xmlns:a16="http://schemas.microsoft.com/office/drawing/2014/main" val="1713430393"/>
                    </a:ext>
                  </a:extLst>
                </a:gridCol>
                <a:gridCol w="1895612">
                  <a:extLst>
                    <a:ext uri="{9D8B030D-6E8A-4147-A177-3AD203B41FA5}">
                      <a16:colId xmlns:a16="http://schemas.microsoft.com/office/drawing/2014/main" val="1192456214"/>
                    </a:ext>
                  </a:extLst>
                </a:gridCol>
                <a:gridCol w="1842602">
                  <a:extLst>
                    <a:ext uri="{9D8B030D-6E8A-4147-A177-3AD203B41FA5}">
                      <a16:colId xmlns:a16="http://schemas.microsoft.com/office/drawing/2014/main" val="1391176588"/>
                    </a:ext>
                  </a:extLst>
                </a:gridCol>
              </a:tblGrid>
              <a:tr h="711451"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3362816209"/>
                  </a:ext>
                </a:extLst>
              </a:tr>
              <a:tr h="711451"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2477542475"/>
                  </a:ext>
                </a:extLst>
              </a:tr>
              <a:tr h="71145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2325846963"/>
                  </a:ext>
                </a:extLst>
              </a:tr>
              <a:tr h="71145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543893718"/>
                  </a:ext>
                </a:extLst>
              </a:tr>
              <a:tr h="71145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ܦܘܼ</a:t>
                      </a:r>
                      <a:endParaRPr lang="en-AU" sz="33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232707798"/>
                  </a:ext>
                </a:extLst>
              </a:tr>
              <a:tr h="711451">
                <a:tc>
                  <a:txBody>
                    <a:bodyPr/>
                    <a:lstStyle/>
                    <a:p>
                      <a:pPr algn="ctr" rtl="1"/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 rtl="1"/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yr-SY" sz="33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ܫܘܼ</a:t>
                      </a:r>
                      <a:endParaRPr lang="en-AU" sz="33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713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3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9407-CA0E-4DC6-83A3-1C96ED28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42261C-F4F3-4FC7-BAFF-7744C399FB1E}"/>
              </a:ext>
            </a:extLst>
          </p:cNvPr>
          <p:cNvGraphicFramePr>
            <a:graphicFrameLocks noGrp="1"/>
          </p:cNvGraphicFramePr>
          <p:nvPr/>
        </p:nvGraphicFramePr>
        <p:xfrm>
          <a:off x="403397" y="2647925"/>
          <a:ext cx="11330109" cy="3794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47298">
                  <a:extLst>
                    <a:ext uri="{9D8B030D-6E8A-4147-A177-3AD203B41FA5}">
                      <a16:colId xmlns:a16="http://schemas.microsoft.com/office/drawing/2014/main" val="3046265637"/>
                    </a:ext>
                  </a:extLst>
                </a:gridCol>
                <a:gridCol w="2168846">
                  <a:extLst>
                    <a:ext uri="{9D8B030D-6E8A-4147-A177-3AD203B41FA5}">
                      <a16:colId xmlns:a16="http://schemas.microsoft.com/office/drawing/2014/main" val="1944966808"/>
                    </a:ext>
                  </a:extLst>
                </a:gridCol>
                <a:gridCol w="2297056">
                  <a:extLst>
                    <a:ext uri="{9D8B030D-6E8A-4147-A177-3AD203B41FA5}">
                      <a16:colId xmlns:a16="http://schemas.microsoft.com/office/drawing/2014/main" val="1746582591"/>
                    </a:ext>
                  </a:extLst>
                </a:gridCol>
                <a:gridCol w="2008397">
                  <a:extLst>
                    <a:ext uri="{9D8B030D-6E8A-4147-A177-3AD203B41FA5}">
                      <a16:colId xmlns:a16="http://schemas.microsoft.com/office/drawing/2014/main" val="2045607243"/>
                    </a:ext>
                  </a:extLst>
                </a:gridCol>
                <a:gridCol w="2108512">
                  <a:extLst>
                    <a:ext uri="{9D8B030D-6E8A-4147-A177-3AD203B41FA5}">
                      <a16:colId xmlns:a16="http://schemas.microsoft.com/office/drawing/2014/main" val="1086107115"/>
                    </a:ext>
                  </a:extLst>
                </a:gridCol>
              </a:tblGrid>
              <a:tr h="620268">
                <a:tc>
                  <a:txBody>
                    <a:bodyPr/>
                    <a:lstStyle/>
                    <a:p>
                      <a:pPr algn="ctr" rtl="1"/>
                      <a:r>
                        <a:rPr lang="en-AU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Love</a:t>
                      </a: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 b="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Khuba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ܚܘܼܒܵܐ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ܒܵܐ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ܚܘܼ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2201489332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Way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Aurkha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ܐܘܼܪܚܵܐ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ܐܘܼܪ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2917700221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Nation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Aumta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ܐܘܼܡܬܵܐ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ܐܘܼܡܔ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1495656230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Mountain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T’ura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ܛܘܼܪܵܐ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ܛܘܼ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513585590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Fish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Nuna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ܢܘܼܢܵܐ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ܢܘܼ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1410216405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algn="ctr" rtl="1"/>
                      <a:r>
                        <a:rPr lang="en-AU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Spirit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 dirty="0" err="1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Rukha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ܪܘܼܚܵܐ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ܚܵܐ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ܪܘܼ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111627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406045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 mark">
            <a:extLst>
              <a:ext uri="{FF2B5EF4-FFF2-40B4-BE49-F238E27FC236}">
                <a16:creationId xmlns:a16="http://schemas.microsoft.com/office/drawing/2014/main" id="{D9773BF2-93C8-469E-9310-EA3561A94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4" r="1" b="16598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08574"/>
      </p:ext>
    </p:extLst>
  </p:cSld>
  <p:clrMapOvr>
    <a:masterClrMapping/>
  </p:clrMapOvr>
  <p:transition spd="slow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5BB-0278-456F-A90B-491E8B5A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52191"/>
            <a:ext cx="10820400" cy="347548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syr-SY" sz="115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ܚܒ݂ܵܨܵܐ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B902A-0D66-4416-BCAC-A6BE7BD0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2B718-4E83-491F-8C6D-DC82B4A3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8"/>
            <a:ext cx="5755949" cy="4697895"/>
          </a:xfrm>
        </p:spPr>
        <p:txBody>
          <a:bodyPr anchor="ctr">
            <a:normAutofit/>
          </a:bodyPr>
          <a:lstStyle/>
          <a:p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Youd Khwasa or a dot under the youd denotes the long “ee”</a:t>
            </a:r>
          </a:p>
        </p:txBody>
      </p:sp>
    </p:spTree>
    <p:extLst>
      <p:ext uri="{BB962C8B-B14F-4D97-AF65-F5344CB8AC3E}">
        <p14:creationId xmlns:p14="http://schemas.microsoft.com/office/powerpoint/2010/main" val="34858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C8-8077-4FE3-AD6E-F17BC807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0" y="0"/>
            <a:ext cx="9291215" cy="1049235"/>
          </a:xfrm>
        </p:spPr>
        <p:txBody>
          <a:bodyPr/>
          <a:lstStyle/>
          <a:p>
            <a:r>
              <a:rPr lang="en-AU" dirty="0"/>
              <a:t>Zqapa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1FA86E1-3BD0-4715-AD72-8FEDE40F1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854283"/>
              </p:ext>
            </p:extLst>
          </p:nvPr>
        </p:nvGraphicFramePr>
        <p:xfrm>
          <a:off x="1449756" y="998551"/>
          <a:ext cx="9291639" cy="5120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97213">
                  <a:extLst>
                    <a:ext uri="{9D8B030D-6E8A-4147-A177-3AD203B41FA5}">
                      <a16:colId xmlns:a16="http://schemas.microsoft.com/office/drawing/2014/main" val="1541574438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1280764712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52693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60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9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18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ܟܵܔ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8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ܢܵܔ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ܡܵܔ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15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35666"/>
                  </a:ext>
                </a:extLst>
              </a:tr>
              <a:tr h="148866">
                <a:tc>
                  <a:txBody>
                    <a:bodyPr/>
                    <a:lstStyle/>
                    <a:p>
                      <a:pPr algn="r" rtl="1"/>
                      <a:endParaRPr lang="en-AU" sz="360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</a:t>
                      </a:r>
                      <a:endParaRPr lang="en-AU" sz="36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52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10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89B2-7277-4EA1-8275-BAAB6C62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7194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Khwasa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9180AF-E2C3-4D67-80A6-35882B5275F5}"/>
              </a:ext>
            </a:extLst>
          </p:cNvPr>
          <p:cNvGraphicFramePr>
            <a:graphicFrameLocks noGrp="1"/>
          </p:cNvGraphicFramePr>
          <p:nvPr/>
        </p:nvGraphicFramePr>
        <p:xfrm>
          <a:off x="2062447" y="2422498"/>
          <a:ext cx="8062485" cy="37786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50318">
                  <a:extLst>
                    <a:ext uri="{9D8B030D-6E8A-4147-A177-3AD203B41FA5}">
                      <a16:colId xmlns:a16="http://schemas.microsoft.com/office/drawing/2014/main" val="2423454820"/>
                    </a:ext>
                  </a:extLst>
                </a:gridCol>
                <a:gridCol w="2281697">
                  <a:extLst>
                    <a:ext uri="{9D8B030D-6E8A-4147-A177-3AD203B41FA5}">
                      <a16:colId xmlns:a16="http://schemas.microsoft.com/office/drawing/2014/main" val="2543293113"/>
                    </a:ext>
                  </a:extLst>
                </a:gridCol>
                <a:gridCol w="1995291">
                  <a:extLst>
                    <a:ext uri="{9D8B030D-6E8A-4147-A177-3AD203B41FA5}">
                      <a16:colId xmlns:a16="http://schemas.microsoft.com/office/drawing/2014/main" val="2348430549"/>
                    </a:ext>
                  </a:extLst>
                </a:gridCol>
                <a:gridCol w="1935179">
                  <a:extLst>
                    <a:ext uri="{9D8B030D-6E8A-4147-A177-3AD203B41FA5}">
                      <a16:colId xmlns:a16="http://schemas.microsoft.com/office/drawing/2014/main" val="2564269709"/>
                    </a:ext>
                  </a:extLst>
                </a:gridCol>
              </a:tblGrid>
              <a:tr h="600456"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ܓܝܼ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extLst>
                  <a:ext uri="{0D108BD9-81ED-4DB2-BD59-A6C34878D82A}">
                    <a16:rowId xmlns:a16="http://schemas.microsoft.com/office/drawing/2014/main" val="1590438975"/>
                  </a:ext>
                </a:extLst>
              </a:tr>
              <a:tr h="600456"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ܗܝܼ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extLst>
                  <a:ext uri="{0D108BD9-81ED-4DB2-BD59-A6C34878D82A}">
                    <a16:rowId xmlns:a16="http://schemas.microsoft.com/office/drawing/2014/main" val="2361778693"/>
                  </a:ext>
                </a:extLst>
              </a:tr>
              <a:tr h="600456"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extLst>
                  <a:ext uri="{0D108BD9-81ED-4DB2-BD59-A6C34878D82A}">
                    <a16:rowId xmlns:a16="http://schemas.microsoft.com/office/drawing/2014/main" val="292113567"/>
                  </a:ext>
                </a:extLst>
              </a:tr>
              <a:tr h="600456"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ܥܝܼ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extLst>
                  <a:ext uri="{0D108BD9-81ED-4DB2-BD59-A6C34878D82A}">
                    <a16:rowId xmlns:a16="http://schemas.microsoft.com/office/drawing/2014/main" val="72065953"/>
                  </a:ext>
                </a:extLst>
              </a:tr>
              <a:tr h="600456"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ܦܝܼ</a:t>
                      </a:r>
                      <a:endParaRPr lang="en-AU" sz="3600" b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extLst>
                  <a:ext uri="{0D108BD9-81ED-4DB2-BD59-A6C34878D82A}">
                    <a16:rowId xmlns:a16="http://schemas.microsoft.com/office/drawing/2014/main" val="4241519316"/>
                  </a:ext>
                </a:extLst>
              </a:tr>
              <a:tr h="600456">
                <a:tc>
                  <a:txBody>
                    <a:bodyPr/>
                    <a:lstStyle/>
                    <a:p>
                      <a:pPr algn="ctr" rtl="1"/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ܬܝܼ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ܫܝܼ</a:t>
                      </a:r>
                      <a:endParaRPr lang="en-AU" sz="36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81143" marR="81143" marT="40571" marB="40571"/>
                </a:tc>
                <a:extLst>
                  <a:ext uri="{0D108BD9-81ED-4DB2-BD59-A6C34878D82A}">
                    <a16:rowId xmlns:a16="http://schemas.microsoft.com/office/drawing/2014/main" val="77389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7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9B60-200E-43F0-AFE0-7D227E7B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4109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37D222-2DA3-4EB8-A659-702219C1999B}"/>
              </a:ext>
            </a:extLst>
          </p:cNvPr>
          <p:cNvGraphicFramePr>
            <a:graphicFrameLocks noGrp="1"/>
          </p:cNvGraphicFramePr>
          <p:nvPr/>
        </p:nvGraphicFramePr>
        <p:xfrm>
          <a:off x="770936" y="1906986"/>
          <a:ext cx="10650128" cy="474379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414948">
                  <a:extLst>
                    <a:ext uri="{9D8B030D-6E8A-4147-A177-3AD203B41FA5}">
                      <a16:colId xmlns:a16="http://schemas.microsoft.com/office/drawing/2014/main" val="2625803157"/>
                    </a:ext>
                  </a:extLst>
                </a:gridCol>
                <a:gridCol w="2575971">
                  <a:extLst>
                    <a:ext uri="{9D8B030D-6E8A-4147-A177-3AD203B41FA5}">
                      <a16:colId xmlns:a16="http://schemas.microsoft.com/office/drawing/2014/main" val="2692136422"/>
                    </a:ext>
                  </a:extLst>
                </a:gridCol>
                <a:gridCol w="2261170">
                  <a:extLst>
                    <a:ext uri="{9D8B030D-6E8A-4147-A177-3AD203B41FA5}">
                      <a16:colId xmlns:a16="http://schemas.microsoft.com/office/drawing/2014/main" val="1141206207"/>
                    </a:ext>
                  </a:extLst>
                </a:gridCol>
                <a:gridCol w="1724649">
                  <a:extLst>
                    <a:ext uri="{9D8B030D-6E8A-4147-A177-3AD203B41FA5}">
                      <a16:colId xmlns:a16="http://schemas.microsoft.com/office/drawing/2014/main" val="3606613514"/>
                    </a:ext>
                  </a:extLst>
                </a:gridCol>
                <a:gridCol w="1673390">
                  <a:extLst>
                    <a:ext uri="{9D8B030D-6E8A-4147-A177-3AD203B41FA5}">
                      <a16:colId xmlns:a16="http://schemas.microsoft.com/office/drawing/2014/main" val="812745173"/>
                    </a:ext>
                  </a:extLst>
                </a:gridCol>
              </a:tblGrid>
              <a:tr h="592090">
                <a:tc>
                  <a:txBody>
                    <a:bodyPr/>
                    <a:lstStyle/>
                    <a:p>
                      <a:pPr algn="ctr" rtl="1"/>
                      <a:r>
                        <a:rPr lang="en-AU" sz="3600" b="0" cap="all" spc="150">
                          <a:solidFill>
                            <a:schemeClr val="lt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Hand</a:t>
                      </a:r>
                    </a:p>
                  </a:txBody>
                  <a:tcPr marL="146396" marR="146396" marT="146396" marB="1463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600" b="0" cap="all" spc="150" err="1">
                          <a:solidFill>
                            <a:schemeClr val="lt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Aeeda</a:t>
                      </a:r>
                      <a:endParaRPr lang="en-AU" sz="3600" b="0" cap="all" spc="150">
                        <a:solidFill>
                          <a:schemeClr val="lt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cap="all" spc="150">
                          <a:solidFill>
                            <a:schemeClr val="lt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ܐܝܼܕܵܐ</a:t>
                      </a:r>
                      <a:endParaRPr lang="en-AU" sz="3600" b="0" cap="all" spc="150">
                        <a:solidFill>
                          <a:schemeClr val="lt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cap="all" spc="150">
                          <a:solidFill>
                            <a:schemeClr val="lt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ܕܵܐ</a:t>
                      </a:r>
                      <a:endParaRPr lang="en-AU" sz="3600" b="0" cap="all" spc="150">
                        <a:solidFill>
                          <a:schemeClr val="lt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600" b="0" cap="all" spc="150">
                          <a:solidFill>
                            <a:schemeClr val="lt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ܐܝܼ</a:t>
                      </a:r>
                      <a:endParaRPr lang="en-AU" sz="3600" b="0" cap="all" spc="150">
                        <a:solidFill>
                          <a:schemeClr val="lt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45090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Elephant</a:t>
                      </a: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err="1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Peela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ܦܝܼܠܵܐ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ܦܝܼ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40863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Saint</a:t>
                      </a: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err="1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Qadeesha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ܩܲܕܝܼܫܵܐ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 dirty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ܩܲܕܝܼ</a:t>
                      </a:r>
                      <a:endParaRPr lang="en-AU" sz="3200" b="0" cap="none" spc="0" dirty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07873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Weak</a:t>
                      </a: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err="1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Mkheela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ܡܚܝܼܠܵܐ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ܡܚܝܼ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152191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dirty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Crown</a:t>
                      </a: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err="1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Kleela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ܟܠܝܼܠܵܐ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ܟܠܝܼ</a:t>
                      </a:r>
                      <a:endParaRPr lang="en-AU" sz="3200" b="0" cap="none" spc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6459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dirty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Key</a:t>
                      </a: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cap="none" spc="0" dirty="0" err="1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Q’deela</a:t>
                      </a:r>
                      <a:endParaRPr lang="en-AU" sz="3200" b="0" cap="none" spc="0" dirty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 dirty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ܩܕܝܼܠܵܐ</a:t>
                      </a:r>
                      <a:endParaRPr lang="en-AU" sz="3200" b="0" cap="none" spc="0" dirty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 dirty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b="0" cap="none" spc="0" dirty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cap="none" spc="0" dirty="0">
                          <a:solidFill>
                            <a:schemeClr val="tx1"/>
                          </a:solidFill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ܩܕܝܼ</a:t>
                      </a:r>
                      <a:endParaRPr lang="en-AU" sz="3200" b="0" cap="none" spc="0" dirty="0">
                        <a:solidFill>
                          <a:schemeClr val="tx1"/>
                        </a:solidFill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 marL="146396" marR="146396" marT="146396" marB="1463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05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uestions">
            <a:extLst>
              <a:ext uri="{FF2B5EF4-FFF2-40B4-BE49-F238E27FC236}">
                <a16:creationId xmlns:a16="http://schemas.microsoft.com/office/drawing/2014/main" id="{ACAF21E0-2DAC-40DA-9A0F-D0EC44C8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204" y="999005"/>
            <a:ext cx="10451592" cy="4859990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FB55A-B755-4029-8F61-28CD291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2484"/>
            <a:ext cx="9291215" cy="1049235"/>
          </a:xfrm>
        </p:spPr>
        <p:txBody>
          <a:bodyPr/>
          <a:lstStyle/>
          <a:p>
            <a:pPr algn="l"/>
            <a:r>
              <a:rPr lang="en-AU" sz="2800" dirty="0"/>
              <a:t>Example of </a:t>
            </a:r>
            <a:r>
              <a:rPr lang="en-AU" sz="2800" dirty="0" err="1"/>
              <a:t>zqapa</a:t>
            </a:r>
            <a:r>
              <a:rPr lang="en-AU" sz="2800" dirty="0"/>
              <a:t>           </a:t>
            </a:r>
            <a:r>
              <a:rPr lang="syr-SY" sz="2800" dirty="0"/>
              <a:t>   </a:t>
            </a:r>
            <a:r>
              <a:rPr lang="en-AU" sz="2800" dirty="0"/>
              <a:t>                  </a:t>
            </a:r>
            <a:r>
              <a:rPr lang="syr-SY" sz="44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ܕܙܩܦܐ  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097B64-D5B3-4C2C-A345-3C02F40F0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345598"/>
              </p:ext>
            </p:extLst>
          </p:nvPr>
        </p:nvGraphicFramePr>
        <p:xfrm>
          <a:off x="1450974" y="2016125"/>
          <a:ext cx="9291216" cy="2895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22804">
                  <a:extLst>
                    <a:ext uri="{9D8B030D-6E8A-4147-A177-3AD203B41FA5}">
                      <a16:colId xmlns:a16="http://schemas.microsoft.com/office/drawing/2014/main" val="3298402716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3425873267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132110598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868181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ܢܵܔ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ܡܵܔ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8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I,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0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ܬܵܘܪܵܐ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ܬܵܘ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50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FB55A-B755-4029-8F61-28CD291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2484"/>
            <a:ext cx="9291215" cy="1049235"/>
          </a:xfrm>
        </p:spPr>
        <p:txBody>
          <a:bodyPr/>
          <a:lstStyle/>
          <a:p>
            <a:pPr algn="l"/>
            <a:r>
              <a:rPr lang="en-AU" sz="2800" dirty="0"/>
              <a:t>Example of </a:t>
            </a:r>
            <a:r>
              <a:rPr lang="en-AU" sz="2800" dirty="0" err="1"/>
              <a:t>zqapa</a:t>
            </a:r>
            <a:r>
              <a:rPr lang="en-AU" sz="2800" dirty="0"/>
              <a:t>           </a:t>
            </a:r>
            <a:r>
              <a:rPr lang="syr-SY" sz="2800" dirty="0"/>
              <a:t>   </a:t>
            </a:r>
            <a:r>
              <a:rPr lang="en-AU" sz="2800" dirty="0"/>
              <a:t>                  </a:t>
            </a:r>
            <a:r>
              <a:rPr lang="syr-SY" sz="44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ܕܙܩܦܐ  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097B64-D5B3-4C2C-A345-3C02F40F0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02729"/>
              </p:ext>
            </p:extLst>
          </p:nvPr>
        </p:nvGraphicFramePr>
        <p:xfrm>
          <a:off x="1450974" y="2016125"/>
          <a:ext cx="9291216" cy="2895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22804">
                  <a:extLst>
                    <a:ext uri="{9D8B030D-6E8A-4147-A177-3AD203B41FA5}">
                      <a16:colId xmlns:a16="http://schemas.microsoft.com/office/drawing/2014/main" val="3298402716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3425873267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132110598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868181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ܨܵܘܡܵܐ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ܨܵܘ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ܦܵܬܵܐ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ܦܵ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8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ܟܬܵܘܵܐ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ܘܵܐ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ܟܬܵ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0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ܟܵܕܵܐ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ܟܵܔ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ܩܕܵܠܵܐ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ܠܵܐ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ܩܕܵ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FB55A-B755-4029-8F61-28CD291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2484"/>
            <a:ext cx="9291215" cy="1049235"/>
          </a:xfrm>
        </p:spPr>
        <p:txBody>
          <a:bodyPr/>
          <a:lstStyle/>
          <a:p>
            <a:pPr algn="l"/>
            <a:r>
              <a:rPr lang="en-AU" sz="2800" dirty="0"/>
              <a:t>Example of </a:t>
            </a:r>
            <a:r>
              <a:rPr lang="en-AU" sz="2800" dirty="0" err="1"/>
              <a:t>zqapa</a:t>
            </a:r>
            <a:r>
              <a:rPr lang="en-AU" sz="2800" dirty="0"/>
              <a:t>           </a:t>
            </a:r>
            <a:r>
              <a:rPr lang="syr-SY" sz="2800" dirty="0"/>
              <a:t>   </a:t>
            </a:r>
            <a:r>
              <a:rPr lang="en-AU" sz="2800" dirty="0"/>
              <a:t>                  </a:t>
            </a:r>
            <a:r>
              <a:rPr lang="syr-SY" sz="44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ܕܙܩܦܐ  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097B64-D5B3-4C2C-A345-3C02F40F0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119128"/>
              </p:ext>
            </p:extLst>
          </p:nvPr>
        </p:nvGraphicFramePr>
        <p:xfrm>
          <a:off x="1450974" y="2016125"/>
          <a:ext cx="9291216" cy="2895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22804">
                  <a:extLst>
                    <a:ext uri="{9D8B030D-6E8A-4147-A177-3AD203B41FA5}">
                      <a16:colId xmlns:a16="http://schemas.microsoft.com/office/drawing/2014/main" val="2236574512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3425873267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132110598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868181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ܒܵܒܵܐ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Priest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ܩܵܫܵܐ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8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ܚܵܬܵܐ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0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ܕܵܒܵܫܵܐ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ܫܵܐ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ܕܵܒܵ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ܝܵܡܵܐ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69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FB55A-B755-4029-8F61-28CD291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2484"/>
            <a:ext cx="9291215" cy="1049235"/>
          </a:xfrm>
        </p:spPr>
        <p:txBody>
          <a:bodyPr/>
          <a:lstStyle/>
          <a:p>
            <a:pPr algn="l"/>
            <a:r>
              <a:rPr lang="en-AU" sz="2800" dirty="0"/>
              <a:t>Example of </a:t>
            </a:r>
            <a:r>
              <a:rPr lang="en-AU" sz="2800" dirty="0" err="1"/>
              <a:t>zqapa</a:t>
            </a:r>
            <a:r>
              <a:rPr lang="en-AU" sz="2800" dirty="0"/>
              <a:t>           </a:t>
            </a:r>
            <a:r>
              <a:rPr lang="syr-SY" sz="2800" dirty="0"/>
              <a:t>   </a:t>
            </a:r>
            <a:r>
              <a:rPr lang="en-AU" sz="2800" dirty="0"/>
              <a:t>                  </a:t>
            </a:r>
            <a:r>
              <a:rPr lang="syr-SY" sz="44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ܕܙܩܦܐ  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097B64-D5B3-4C2C-A345-3C02F40F0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565305"/>
              </p:ext>
            </p:extLst>
          </p:nvPr>
        </p:nvGraphicFramePr>
        <p:xfrm>
          <a:off x="1450974" y="2016125"/>
          <a:ext cx="9291216" cy="2895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22804">
                  <a:extLst>
                    <a:ext uri="{9D8B030D-6E8A-4147-A177-3AD203B41FA5}">
                      <a16:colId xmlns:a16="http://schemas.microsoft.com/office/drawing/2014/main" val="3298402716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3425873267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132110598"/>
                    </a:ext>
                  </a:extLst>
                </a:gridCol>
                <a:gridCol w="2322804">
                  <a:extLst>
                    <a:ext uri="{9D8B030D-6E8A-4147-A177-3AD203B41FA5}">
                      <a16:colId xmlns:a16="http://schemas.microsoft.com/office/drawing/2014/main" val="868181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Hall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ܐܵܘܵܢܵܐ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ܢܵܐ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ܐܵܘܵ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Martyr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ܣܵܗܕܵܐ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ܕܵܐ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ܣܵܗ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8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Stubborn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ܐܵܣܘܿܛܵܐ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ܛܵܐ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ܐܵܣܘܿ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0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ܩܵܪܘܿܝܵܐ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ܩܵܪܘܿ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ܐܵܣܝܵܐ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ܝܵܐ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ܐܵܣ</a:t>
                      </a:r>
                      <a:endParaRPr lang="en-AU" sz="320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09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FB55A-B755-4029-8F61-28CD291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2484"/>
            <a:ext cx="9291215" cy="1049235"/>
          </a:xfrm>
        </p:spPr>
        <p:txBody>
          <a:bodyPr/>
          <a:lstStyle/>
          <a:p>
            <a:pPr algn="l"/>
            <a:r>
              <a:rPr lang="en-AU" sz="2800" dirty="0"/>
              <a:t>Example of </a:t>
            </a:r>
            <a:r>
              <a:rPr lang="en-AU" sz="2800" dirty="0" err="1"/>
              <a:t>zqapa</a:t>
            </a:r>
            <a:r>
              <a:rPr lang="en-AU" sz="2800" dirty="0"/>
              <a:t>           </a:t>
            </a:r>
            <a:r>
              <a:rPr lang="syr-SY" sz="2800" dirty="0"/>
              <a:t>   </a:t>
            </a:r>
            <a:r>
              <a:rPr lang="en-AU" sz="2800" dirty="0"/>
              <a:t>                  </a:t>
            </a:r>
            <a:r>
              <a:rPr lang="syr-SY" sz="4400" dirty="0">
                <a:latin typeface="AA-Marcus East Syriac" panose="00000400000000000000" pitchFamily="2" charset="0"/>
                <a:cs typeface="AA-Marcus East Syriac" panose="00000400000000000000" pitchFamily="2" charset="0"/>
              </a:rPr>
              <a:t>ܛܘܦܣܐ ܕܙܩܦܐ  </a:t>
            </a:r>
            <a:endParaRPr lang="en-AU" dirty="0">
              <a:latin typeface="AA-Marcus East Syriac" panose="00000400000000000000" pitchFamily="2" charset="0"/>
              <a:cs typeface="AA-Marcus East Syriac" panose="00000400000000000000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097B64-D5B3-4C2C-A345-3C02F40F0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01735"/>
              </p:ext>
            </p:extLst>
          </p:nvPr>
        </p:nvGraphicFramePr>
        <p:xfrm>
          <a:off x="1450974" y="2016125"/>
          <a:ext cx="9291221" cy="2895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24748">
                  <a:extLst>
                    <a:ext uri="{9D8B030D-6E8A-4147-A177-3AD203B41FA5}">
                      <a16:colId xmlns:a16="http://schemas.microsoft.com/office/drawing/2014/main" val="2236574512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60588649"/>
                    </a:ext>
                  </a:extLst>
                </a:gridCol>
                <a:gridCol w="1749872">
                  <a:extLst>
                    <a:ext uri="{9D8B030D-6E8A-4147-A177-3AD203B41FA5}">
                      <a16:colId xmlns:a16="http://schemas.microsoft.com/office/drawing/2014/main" val="3425873267"/>
                    </a:ext>
                  </a:extLst>
                </a:gridCol>
                <a:gridCol w="2305293">
                  <a:extLst>
                    <a:ext uri="{9D8B030D-6E8A-4147-A177-3AD203B41FA5}">
                      <a16:colId xmlns:a16="http://schemas.microsoft.com/office/drawing/2014/main" val="132110598"/>
                    </a:ext>
                  </a:extLst>
                </a:gridCol>
                <a:gridCol w="2340317">
                  <a:extLst>
                    <a:ext uri="{9D8B030D-6E8A-4147-A177-3AD203B41FA5}">
                      <a16:colId xmlns:a16="http://schemas.microsoft.com/office/drawing/2014/main" val="8681812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Girl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ܒܪܵܬܵܐ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ܬܵܐ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ܒܪܵ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9384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Shining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ܙܪܵܩܵܐ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ܩܵܐ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ܙܪܵ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8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Poet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ܡܵܚܘܿܪܵܐ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ܚܘܿ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0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Tester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ܒܵܚܘܿܪܵܐ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ܪܵܐ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ܚܘܿ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ܒܵ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AU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Writer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ܣܵܝܘܿܡܵܐ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ܡܵܐ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ܝܘܿ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syr-SY" sz="3200" b="0" dirty="0">
                          <a:latin typeface="AA-Marcus East Syriac" panose="00000400000000000000" pitchFamily="2" charset="0"/>
                          <a:cs typeface="AA-Marcus East Syriac" panose="00000400000000000000" pitchFamily="2" charset="0"/>
                        </a:rPr>
                        <a:t>ܣܵ</a:t>
                      </a:r>
                      <a:endParaRPr lang="en-AU" sz="3200" b="0" dirty="0">
                        <a:latin typeface="AA-Marcus East Syriac" panose="00000400000000000000" pitchFamily="2" charset="0"/>
                        <a:cs typeface="AA-Marcus East Syriac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518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686</Words>
  <Application>Microsoft Office PowerPoint</Application>
  <PresentationFormat>Widescreen</PresentationFormat>
  <Paragraphs>504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AA-Marcus East Syriac</vt:lpstr>
      <vt:lpstr>Arial</vt:lpstr>
      <vt:lpstr>Rockwell</vt:lpstr>
      <vt:lpstr>Times New Roman</vt:lpstr>
      <vt:lpstr>Gallery</vt:lpstr>
      <vt:lpstr>PowerPoint Presentation</vt:lpstr>
      <vt:lpstr>PowerPoint Presentation</vt:lpstr>
      <vt:lpstr>Definition</vt:lpstr>
      <vt:lpstr>Zqapa</vt:lpstr>
      <vt:lpstr>Example of zqapa                                ܛܘܦܣܐ ܕܙܩܦܐ  </vt:lpstr>
      <vt:lpstr>Example of zqapa                                ܛܘܦܣܐ ܕܙܩܦܐ  </vt:lpstr>
      <vt:lpstr>Example of zqapa                                ܛܘܦܣܐ ܕܙܩܦܐ  </vt:lpstr>
      <vt:lpstr>Example of zqapa                                ܛܘܦܣܐ ܕܙܩܦܐ  </vt:lpstr>
      <vt:lpstr>Example of zqapa                                ܛܘܦܣܐ ܕܙܩܦܐ  </vt:lpstr>
      <vt:lpstr>PowerPoint Presentation</vt:lpstr>
      <vt:lpstr>PowerPoint Presentation</vt:lpstr>
      <vt:lpstr>Definition </vt:lpstr>
      <vt:lpstr>ptakha</vt:lpstr>
      <vt:lpstr>ܛܘܦܣܐ ܕܦܬܚܐ              Examples of ptakha </vt:lpstr>
      <vt:lpstr>ܛܘܦܣܐ ܕܦܬܚܐ              Examples of ptakha </vt:lpstr>
      <vt:lpstr>ܛܘܦܣܐ ܕܦܬܚܐ              Examples of ptakha </vt:lpstr>
      <vt:lpstr>PowerPoint Presentation</vt:lpstr>
      <vt:lpstr>PowerPoint Presentation</vt:lpstr>
      <vt:lpstr>Definition </vt:lpstr>
      <vt:lpstr>Zlama Yarikha</vt:lpstr>
      <vt:lpstr>Words with Zlama Yarikha &amp; Zqapa</vt:lpstr>
      <vt:lpstr>PowerPoint Presentation</vt:lpstr>
      <vt:lpstr>PowerPoint Presentation</vt:lpstr>
      <vt:lpstr>DFEFINITION</vt:lpstr>
      <vt:lpstr>ܙܠܵܡܵܐ ܟܸܪܝܵܐ</vt:lpstr>
      <vt:lpstr>Examples: word with Zlama kirya and Zqapa</vt:lpstr>
      <vt:lpstr>PowerPoint Presentation</vt:lpstr>
      <vt:lpstr>PowerPoint Presentation</vt:lpstr>
      <vt:lpstr>Definition</vt:lpstr>
      <vt:lpstr>( ܘܿ ) ܪܘܵܚܵܐ</vt:lpstr>
      <vt:lpstr>Examples</vt:lpstr>
      <vt:lpstr>PowerPoint Presentation</vt:lpstr>
      <vt:lpstr>PowerPoint Presentation</vt:lpstr>
      <vt:lpstr>Definition </vt:lpstr>
      <vt:lpstr>Rwasa</vt:lpstr>
      <vt:lpstr>Examples</vt:lpstr>
      <vt:lpstr>PowerPoint Presentation</vt:lpstr>
      <vt:lpstr>PowerPoint Presentation</vt:lpstr>
      <vt:lpstr>Definition</vt:lpstr>
      <vt:lpstr>Khwasa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samirfaez</dc:creator>
  <cp:lastModifiedBy>Atra Mirza</cp:lastModifiedBy>
  <cp:revision>15</cp:revision>
  <cp:lastPrinted>2019-08-23T04:18:49Z</cp:lastPrinted>
  <dcterms:created xsi:type="dcterms:W3CDTF">2019-06-19T06:58:20Z</dcterms:created>
  <dcterms:modified xsi:type="dcterms:W3CDTF">2020-10-07T00:02:29Z</dcterms:modified>
</cp:coreProperties>
</file>