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8" r:id="rId3"/>
    <p:sldId id="259" r:id="rId4"/>
    <p:sldId id="274" r:id="rId5"/>
    <p:sldId id="281" r:id="rId6"/>
    <p:sldId id="256" r:id="rId7"/>
    <p:sldId id="280" r:id="rId8"/>
    <p:sldId id="276" r:id="rId9"/>
    <p:sldId id="265" r:id="rId10"/>
    <p:sldId id="271" r:id="rId11"/>
    <p:sldId id="263" r:id="rId12"/>
    <p:sldId id="277" r:id="rId13"/>
    <p:sldId id="278" r:id="rId14"/>
    <p:sldId id="279"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03" autoAdjust="0"/>
    <p:restoredTop sz="68421" autoAdjust="0"/>
  </p:normalViewPr>
  <p:slideViewPr>
    <p:cSldViewPr snapToGrid="0">
      <p:cViewPr varScale="1">
        <p:scale>
          <a:sx n="45" d="100"/>
          <a:sy n="45" d="100"/>
        </p:scale>
        <p:origin x="1072" y="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11/12/2020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42749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96559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Gaelic was disappearing from Ireland. Young people were not interested in studying the language. One of the Irish teacher decided to learn the language through the cup song. It was huge success! You can talk about how important to keep the heritage language with your students  </a:t>
            </a:r>
          </a:p>
        </p:txBody>
      </p:sp>
      <p:sp>
        <p:nvSpPr>
          <p:cNvPr id="4" name="Slide Number Placeholder 3"/>
          <p:cNvSpPr>
            <a:spLocks noGrp="1"/>
          </p:cNvSpPr>
          <p:nvPr>
            <p:ph type="sldNum" sz="quarter" idx="10"/>
          </p:nvPr>
        </p:nvSpPr>
        <p:spPr/>
        <p:txBody>
          <a:bodyPr/>
          <a:lstStyle/>
          <a:p>
            <a:fld id="{E0746DE6-3336-457D-A091-FA20AC1C536E}" type="slidenum">
              <a:rPr lang="en-US" smtClean="0"/>
              <a:t>4</a:t>
            </a:fld>
            <a:endParaRPr lang="en-US"/>
          </a:p>
        </p:txBody>
      </p:sp>
    </p:spTree>
    <p:extLst>
      <p:ext uri="{BB962C8B-B14F-4D97-AF65-F5344CB8AC3E}">
        <p14:creationId xmlns:p14="http://schemas.microsoft.com/office/powerpoint/2010/main" val="218617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QuickStarter has created an outline to help you get started on your presentation. Some slides include information here in the notes to provide additional topics for you to research.</a:t>
            </a:r>
          </a:p>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5</a:t>
            </a:fld>
            <a:endParaRPr lang="en-US"/>
          </a:p>
        </p:txBody>
      </p:sp>
    </p:spTree>
    <p:extLst>
      <p:ext uri="{BB962C8B-B14F-4D97-AF65-F5344CB8AC3E}">
        <p14:creationId xmlns:p14="http://schemas.microsoft.com/office/powerpoint/2010/main" val="42749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2512916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3812502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976691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55EDF9-3D79-45DA-8367-2F63551C4C7D}" type="datetimeFigureOut">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728930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3595179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369463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0" y="462455"/>
            <a:ext cx="10515600" cy="822263"/>
          </a:xfrm>
        </p:spPr>
        <p:txBody>
          <a:bodyPr>
            <a:normAutofit/>
          </a:bodyPr>
          <a:lstStyle>
            <a:lvl1pPr>
              <a:defRPr sz="3600">
                <a:solidFill>
                  <a:srgbClr val="D24726"/>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838200" y="1625936"/>
            <a:ext cx="10515600" cy="4351338"/>
          </a:xfrm>
        </p:spPr>
        <p:txBody>
          <a:bodyPr/>
          <a:lstStyle>
            <a:lvl1pPr>
              <a:defRPr sz="1400" baseline="0">
                <a:solidFill>
                  <a:srgbClr val="595959"/>
                </a:solidFill>
                <a:latin typeface="Segoe UI Semilight" panose="020B0402040204020203" pitchFamily="34" charset="0"/>
                <a:cs typeface="Segoe UI Semilight" panose="020B0402040204020203" pitchFamily="34" charset="0"/>
              </a:defRPr>
            </a:lvl1pPr>
            <a:lvl2pPr>
              <a:defRPr sz="1200" baseline="0">
                <a:solidFill>
                  <a:srgbClr val="595959"/>
                </a:solidFill>
                <a:latin typeface="Segoe UI Semilight" panose="020B0402040204020203" pitchFamily="34" charset="0"/>
                <a:cs typeface="Segoe UI Semilight" panose="020B0402040204020203" pitchFamily="34" charset="0"/>
              </a:defRPr>
            </a:lvl2pPr>
            <a:lvl3pPr>
              <a:defRPr sz="1200" baseline="0">
                <a:solidFill>
                  <a:srgbClr val="595959"/>
                </a:solidFill>
                <a:latin typeface="Segoe UI Semilight" panose="020B0402040204020203" pitchFamily="34" charset="0"/>
                <a:cs typeface="Segoe UI Semilight" panose="020B0402040204020203" pitchFamily="34" charset="0"/>
              </a:defRPr>
            </a:lvl3pPr>
            <a:lvl4pPr>
              <a:defRPr sz="1200" baseline="0">
                <a:solidFill>
                  <a:srgbClr val="595959"/>
                </a:solidFill>
                <a:latin typeface="Segoe UI Semilight" panose="020B0402040204020203" pitchFamily="34" charset="0"/>
                <a:cs typeface="Segoe UI Semilight" panose="020B0402040204020203" pitchFamily="34" charset="0"/>
              </a:defRPr>
            </a:lvl4pPr>
            <a:lvl5pPr>
              <a:defRPr sz="1200" baseline="0">
                <a:solidFill>
                  <a:srgbClr val="595959"/>
                </a:solidFill>
                <a:latin typeface="Segoe UI Semilight" panose="020B0402040204020203" pitchFamily="34" charset="0"/>
                <a:cs typeface="Segoe UI Semilight" panose="020B04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652CD92-9D15-43B4-8516-073FCDAC90D4}" type="datetimeFigureOut">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5E1560-7126-406C-A531-3A398E8D0EEA}" type="slidenum">
              <a:rPr lang="en-US" smtClean="0"/>
              <a:t>‹#›</a:t>
            </a:fld>
            <a:endParaRPr lang="en-US"/>
          </a:p>
        </p:txBody>
      </p:sp>
      <p:cxnSp>
        <p:nvCxnSpPr>
          <p:cNvPr id="7" name="Straight Connector 6"/>
          <p:cNvCxnSpPr/>
          <p:nvPr userDrawn="1"/>
        </p:nvCxnSpPr>
        <p:spPr>
          <a:xfrm>
            <a:off x="952500" y="1284718"/>
            <a:ext cx="103632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52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081304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55EDF9-3D79-45DA-8367-2F63551C4C7D}" type="datetimeFigureOut">
              <a:rPr lang="en-US" smtClean="0"/>
              <a:t>11/12/2020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403621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55EDF9-3D79-45DA-8367-2F63551C4C7D}" type="datetimeFigureOut">
              <a:rPr lang="en-US" smtClean="0"/>
              <a:t>11/12/2020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010913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5EDF9-3D79-45DA-8367-2F63551C4C7D}" type="datetimeFigureOut">
              <a:rPr lang="en-US" smtClean="0"/>
              <a:t>11/12/2020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6720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55EDF9-3D79-45DA-8367-2F63551C4C7D}" type="datetimeFigureOut">
              <a:rPr lang="en-US" smtClean="0"/>
              <a:t>11/12/2020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15722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5EDF9-3D79-45DA-8367-2F63551C4C7D}" type="datetimeFigureOut">
              <a:rPr lang="en-US" smtClean="0"/>
              <a:t>11/12/2020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463090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11/12/2020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19758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11/12/2020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128741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5EDF9-3D79-45DA-8367-2F63551C4C7D}" type="datetimeFigureOut">
              <a:rPr lang="en-US" smtClean="0"/>
              <a:t>11/12/2020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2CBF5-17B8-4387-88A6-ABF9F8C64D5A}" type="slidenum">
              <a:rPr lang="en-US" smtClean="0"/>
              <a:t>‹#›</a:t>
            </a:fld>
            <a:endParaRPr lang="en-US"/>
          </a:p>
        </p:txBody>
      </p:sp>
    </p:spTree>
    <p:extLst>
      <p:ext uri="{BB962C8B-B14F-4D97-AF65-F5344CB8AC3E}">
        <p14:creationId xmlns:p14="http://schemas.microsoft.com/office/powerpoint/2010/main" val="1864545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2CD92-9D15-43B4-8516-073FCDAC90D4}" type="datetimeFigureOut">
              <a:rPr lang="en-US" smtClean="0"/>
              <a:t>11/12/2020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E1560-7126-406C-A531-3A398E8D0EEA}" type="slidenum">
              <a:rPr lang="en-US" smtClean="0"/>
              <a:t>‹#›</a:t>
            </a:fld>
            <a:endParaRPr lang="en-US"/>
          </a:p>
        </p:txBody>
      </p:sp>
    </p:spTree>
    <p:extLst>
      <p:ext uri="{BB962C8B-B14F-4D97-AF65-F5344CB8AC3E}">
        <p14:creationId xmlns:p14="http://schemas.microsoft.com/office/powerpoint/2010/main" val="318412226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Hz63M3v11nE"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8" name="Straight Connector 51">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771650" y="2055531"/>
            <a:ext cx="8126664" cy="1264588"/>
          </a:xfrm>
        </p:spPr>
        <p:txBody>
          <a:bodyPr anchor="ctr">
            <a:normAutofit/>
          </a:bodyPr>
          <a:lstStyle/>
          <a:p>
            <a:pPr algn="r"/>
            <a:r>
              <a:rPr lang="en-US" sz="4400" b="1" dirty="0"/>
              <a:t>Cup Song  Project Based Learning</a:t>
            </a:r>
            <a:endParaRPr lang="en-US" sz="4400" dirty="0"/>
          </a:p>
        </p:txBody>
      </p:sp>
    </p:spTree>
    <p:extLst>
      <p:ext uri="{BB962C8B-B14F-4D97-AF65-F5344CB8AC3E}">
        <p14:creationId xmlns:p14="http://schemas.microsoft.com/office/powerpoint/2010/main" val="12000459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Lyrics in </a:t>
            </a:r>
            <a:br>
              <a:rPr lang="en-US" dirty="0">
                <a:solidFill>
                  <a:schemeClr val="accent1"/>
                </a:solidFill>
              </a:rPr>
            </a:br>
            <a:r>
              <a:rPr lang="en-US" dirty="0">
                <a:solidFill>
                  <a:schemeClr val="accent1"/>
                </a:solidFill>
              </a:rPr>
              <a:t>Kanji script </a:t>
            </a:r>
          </a:p>
        </p:txBody>
      </p:sp>
      <p:sp>
        <p:nvSpPr>
          <p:cNvPr id="3" name="Content Placeholder 2"/>
          <p:cNvSpPr>
            <a:spLocks noGrp="1"/>
          </p:cNvSpPr>
          <p:nvPr>
            <p:ph idx="1"/>
          </p:nvPr>
        </p:nvSpPr>
        <p:spPr>
          <a:xfrm>
            <a:off x="5073482" y="1113310"/>
            <a:ext cx="6377769" cy="4631380"/>
          </a:xfrm>
        </p:spPr>
        <p:txBody>
          <a:bodyPr anchor="ctr">
            <a:normAutofit fontScale="25000" lnSpcReduction="20000"/>
          </a:bodyPr>
          <a:lstStyle/>
          <a:p>
            <a:pPr marL="0" indent="0">
              <a:buNone/>
            </a:pPr>
            <a:r>
              <a:rPr lang="ja-JP" altLang="en-US" sz="2400" b="1" dirty="0"/>
              <a:t>カップソング　日本語バージョン　歌詞</a:t>
            </a:r>
          </a:p>
          <a:p>
            <a:pPr marL="0" indent="0">
              <a:buNone/>
            </a:pPr>
            <a:r>
              <a:rPr lang="ja-JP" altLang="en-US" sz="2400" b="1" dirty="0"/>
              <a:t>旅の切符　ポケットに　カルピスも</a:t>
            </a:r>
            <a:r>
              <a:rPr lang="en-US" altLang="ja-JP" sz="2400" b="1" dirty="0"/>
              <a:t>2</a:t>
            </a:r>
            <a:r>
              <a:rPr lang="ja-JP" altLang="en-US" sz="2400" b="1" dirty="0"/>
              <a:t>本</a:t>
            </a:r>
          </a:p>
          <a:p>
            <a:pPr marL="0" indent="0">
              <a:buNone/>
            </a:pPr>
            <a:r>
              <a:rPr lang="ja-JP" altLang="en-US" sz="2400" b="1" dirty="0"/>
              <a:t>ともに歩く人はだれもいないけど、</a:t>
            </a:r>
          </a:p>
          <a:p>
            <a:pPr marL="0" indent="0">
              <a:buNone/>
            </a:pPr>
            <a:r>
              <a:rPr lang="ja-JP" altLang="en-US" sz="2400" b="1" dirty="0"/>
              <a:t>明日　出てゆくわ</a:t>
            </a:r>
          </a:p>
          <a:p>
            <a:pPr marL="0" indent="0">
              <a:buNone/>
            </a:pPr>
            <a:r>
              <a:rPr lang="ja-JP" altLang="en-US" sz="2400" b="1" dirty="0"/>
              <a:t>私がいなくなったら　きっと　会いたくなる</a:t>
            </a:r>
          </a:p>
          <a:p>
            <a:pPr marL="0" indent="0">
              <a:buNone/>
            </a:pPr>
            <a:r>
              <a:rPr lang="ja-JP" altLang="en-US" sz="2400" b="1" dirty="0"/>
              <a:t>この髪も笑顔もなつかしくなるわ</a:t>
            </a:r>
          </a:p>
          <a:p>
            <a:pPr marL="0" indent="0">
              <a:buNone/>
            </a:pPr>
            <a:r>
              <a:rPr lang="ja-JP" altLang="en-US" sz="2400" b="1" dirty="0"/>
              <a:t>後悔するはず</a:t>
            </a:r>
          </a:p>
          <a:p>
            <a:pPr marL="0" indent="0">
              <a:buNone/>
            </a:pPr>
            <a:r>
              <a:rPr lang="ja-JP" altLang="en-US" sz="2400" b="1" dirty="0"/>
              <a:t>私がいなくなったら　きっと会いたくなる</a:t>
            </a:r>
          </a:p>
          <a:p>
            <a:pPr marL="0" indent="0">
              <a:buNone/>
            </a:pPr>
            <a:r>
              <a:rPr lang="ja-JP" altLang="en-US" sz="2400" b="1" dirty="0"/>
              <a:t>この髪も笑顔もなつかしくなるわ</a:t>
            </a:r>
          </a:p>
          <a:p>
            <a:pPr marL="0" indent="0">
              <a:buNone/>
            </a:pPr>
            <a:r>
              <a:rPr lang="ja-JP" altLang="en-US" sz="2400" b="1" dirty="0"/>
              <a:t>後悔するはず</a:t>
            </a:r>
          </a:p>
          <a:p>
            <a:pPr marL="0" indent="0">
              <a:buNone/>
            </a:pPr>
            <a:r>
              <a:rPr lang="ja-JP" altLang="en-US" sz="2400" b="1" dirty="0"/>
              <a:t>ポケットの中の切符　すばらしい景色</a:t>
            </a:r>
          </a:p>
          <a:p>
            <a:pPr marL="0" indent="0">
              <a:buNone/>
            </a:pPr>
            <a:r>
              <a:rPr lang="ja-JP" altLang="en-US" sz="2400" b="1" dirty="0"/>
              <a:t>山も川も海も空も草原も</a:t>
            </a:r>
          </a:p>
          <a:p>
            <a:pPr marL="0" indent="0">
              <a:buNone/>
            </a:pPr>
            <a:r>
              <a:rPr lang="ja-JP" altLang="en-US" sz="2400" b="1" dirty="0"/>
              <a:t>心がふるえる</a:t>
            </a:r>
          </a:p>
          <a:p>
            <a:pPr marL="0" indent="0">
              <a:buNone/>
            </a:pPr>
            <a:r>
              <a:rPr lang="ja-JP" altLang="en-US" sz="2400" b="1" dirty="0"/>
              <a:t>私がいなくなったら　きっと会いたくなる</a:t>
            </a:r>
          </a:p>
          <a:p>
            <a:pPr marL="0" indent="0">
              <a:buNone/>
            </a:pPr>
            <a:r>
              <a:rPr lang="ja-JP" altLang="en-US" sz="2400" b="1" dirty="0"/>
              <a:t>話し方や仕草、全て思い出す</a:t>
            </a:r>
          </a:p>
          <a:p>
            <a:pPr marL="0" indent="0">
              <a:buNone/>
            </a:pPr>
            <a:r>
              <a:rPr lang="ja-JP" altLang="en-US" sz="2400" b="1" dirty="0"/>
              <a:t>きっと恋こがれる</a:t>
            </a:r>
          </a:p>
          <a:p>
            <a:pPr marL="0" indent="0">
              <a:buNone/>
            </a:pPr>
            <a:r>
              <a:rPr lang="ja-JP" altLang="en-US" sz="2400" b="1" dirty="0"/>
              <a:t>私がいなくなったら　きっと会いたくなる</a:t>
            </a:r>
          </a:p>
          <a:p>
            <a:pPr marL="0" indent="0">
              <a:buNone/>
            </a:pPr>
            <a:r>
              <a:rPr lang="ja-JP" altLang="en-US" sz="2400" b="1" dirty="0"/>
              <a:t>話し方や仕草　全て思い出す</a:t>
            </a:r>
          </a:p>
          <a:p>
            <a:pPr marL="0" indent="0">
              <a:buNone/>
            </a:pPr>
            <a:r>
              <a:rPr lang="ja-JP" altLang="en-US" sz="2400" b="1" dirty="0"/>
              <a:t>きっと恋こがれる　私がいなくなったら</a:t>
            </a:r>
          </a:p>
          <a:p>
            <a:pPr marL="0" indent="0">
              <a:buNone/>
            </a:pPr>
            <a:r>
              <a:rPr lang="ja-JP" altLang="en-US" sz="2400" b="1" dirty="0"/>
              <a:t>きっと会いたくなる　</a:t>
            </a:r>
          </a:p>
          <a:p>
            <a:pPr marL="0" indent="0">
              <a:buNone/>
            </a:pPr>
            <a:r>
              <a:rPr lang="ja-JP" altLang="en-US" sz="2400" b="1" dirty="0"/>
              <a:t>どこまでも　遠くへ</a:t>
            </a:r>
          </a:p>
          <a:p>
            <a:pPr marL="0" indent="0">
              <a:buNone/>
            </a:pPr>
            <a:r>
              <a:rPr lang="ja-JP" altLang="en-US" sz="2400" b="1" dirty="0"/>
              <a:t>知らないところへ</a:t>
            </a:r>
          </a:p>
          <a:p>
            <a:pPr marL="0" indent="0">
              <a:buNone/>
            </a:pPr>
            <a:r>
              <a:rPr lang="ja-JP" altLang="en-US" sz="2400" b="1" dirty="0"/>
              <a:t>私はまた歩き出す</a:t>
            </a:r>
          </a:p>
          <a:p>
            <a:pPr marL="0" indent="0">
              <a:buNone/>
            </a:pPr>
            <a:endParaRPr sz="2400" dirty="0"/>
          </a:p>
        </p:txBody>
      </p:sp>
    </p:spTree>
    <p:extLst>
      <p:ext uri="{BB962C8B-B14F-4D97-AF65-F5344CB8AC3E}">
        <p14:creationId xmlns:p14="http://schemas.microsoft.com/office/powerpoint/2010/main" val="1544441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99B80-1ED3-4B1A-B0BA-33AC09368531}"/>
              </a:ext>
            </a:extLst>
          </p:cNvPr>
          <p:cNvSpPr>
            <a:spLocks noGrp="1"/>
          </p:cNvSpPr>
          <p:nvPr>
            <p:ph type="title"/>
          </p:nvPr>
        </p:nvSpPr>
        <p:spPr/>
        <p:txBody>
          <a:bodyPr/>
          <a:lstStyle/>
          <a:p>
            <a:r>
              <a:rPr lang="ja-JP" altLang="en-US" dirty="0"/>
              <a:t>歌詞の意味を考えてみましょう</a:t>
            </a:r>
            <a:endParaRPr lang="en-AU" dirty="0"/>
          </a:p>
        </p:txBody>
      </p:sp>
      <p:sp>
        <p:nvSpPr>
          <p:cNvPr id="3" name="Content Placeholder 2">
            <a:extLst>
              <a:ext uri="{FF2B5EF4-FFF2-40B4-BE49-F238E27FC236}">
                <a16:creationId xmlns:a16="http://schemas.microsoft.com/office/drawing/2014/main" id="{0BE84422-A88A-4793-AC0E-668F551BD5EC}"/>
              </a:ext>
            </a:extLst>
          </p:cNvPr>
          <p:cNvSpPr>
            <a:spLocks noGrp="1"/>
          </p:cNvSpPr>
          <p:nvPr>
            <p:ph idx="1"/>
          </p:nvPr>
        </p:nvSpPr>
        <p:spPr/>
        <p:txBody>
          <a:bodyPr/>
          <a:lstStyle/>
          <a:p>
            <a:pPr marL="0" indent="0">
              <a:buNone/>
            </a:pPr>
            <a:endParaRPr lang="en-AU" dirty="0"/>
          </a:p>
          <a:p>
            <a:pPr marL="0" indent="0">
              <a:buNone/>
            </a:pPr>
            <a:endParaRPr lang="en-AU" dirty="0"/>
          </a:p>
          <a:p>
            <a:pPr marL="0" indent="0">
              <a:buNone/>
            </a:pPr>
            <a:r>
              <a:rPr lang="ja-JP" altLang="en-US" dirty="0"/>
              <a:t>　</a:t>
            </a:r>
            <a:r>
              <a:rPr lang="ja-JP" altLang="en-US" sz="4000" dirty="0"/>
              <a:t>だれがだれにむけて書いた歌でしょう？</a:t>
            </a:r>
            <a:endParaRPr lang="en-AU" altLang="ja-JP" sz="4000" dirty="0"/>
          </a:p>
          <a:p>
            <a:pPr marL="0" indent="0">
              <a:buNone/>
            </a:pPr>
            <a:endParaRPr lang="en-AU" sz="4000" dirty="0"/>
          </a:p>
          <a:p>
            <a:pPr marL="0" indent="0">
              <a:buNone/>
            </a:pPr>
            <a:r>
              <a:rPr lang="ja-JP" altLang="en-US" sz="4000" dirty="0"/>
              <a:t>　二人一組になって、話し合ってみましょう。</a:t>
            </a:r>
            <a:endParaRPr lang="en-AU" sz="4000" dirty="0"/>
          </a:p>
        </p:txBody>
      </p:sp>
    </p:spTree>
    <p:extLst>
      <p:ext uri="{BB962C8B-B14F-4D97-AF65-F5344CB8AC3E}">
        <p14:creationId xmlns:p14="http://schemas.microsoft.com/office/powerpoint/2010/main" val="976713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D83B-6013-4797-8FF2-E3B342710AF4}"/>
              </a:ext>
            </a:extLst>
          </p:cNvPr>
          <p:cNvSpPr>
            <a:spLocks noGrp="1"/>
          </p:cNvSpPr>
          <p:nvPr>
            <p:ph type="title"/>
          </p:nvPr>
        </p:nvSpPr>
        <p:spPr/>
        <p:txBody>
          <a:bodyPr/>
          <a:lstStyle/>
          <a:p>
            <a:r>
              <a:rPr lang="ja-JP" altLang="en-US" dirty="0"/>
              <a:t>歌詞の意味を考えてみましょう</a:t>
            </a:r>
            <a:endParaRPr lang="en-AU" dirty="0"/>
          </a:p>
        </p:txBody>
      </p:sp>
      <p:sp>
        <p:nvSpPr>
          <p:cNvPr id="3" name="Content Placeholder 2">
            <a:extLst>
              <a:ext uri="{FF2B5EF4-FFF2-40B4-BE49-F238E27FC236}">
                <a16:creationId xmlns:a16="http://schemas.microsoft.com/office/drawing/2014/main" id="{5D4C2689-A050-4688-A118-330D83FCA72D}"/>
              </a:ext>
            </a:extLst>
          </p:cNvPr>
          <p:cNvSpPr>
            <a:spLocks noGrp="1"/>
          </p:cNvSpPr>
          <p:nvPr>
            <p:ph idx="1"/>
          </p:nvPr>
        </p:nvSpPr>
        <p:spPr/>
        <p:txBody>
          <a:bodyPr/>
          <a:lstStyle/>
          <a:p>
            <a:endParaRPr lang="en-AU" dirty="0"/>
          </a:p>
          <a:p>
            <a:endParaRPr lang="en-AU" dirty="0"/>
          </a:p>
          <a:p>
            <a:pPr marL="0" indent="0">
              <a:buNone/>
            </a:pPr>
            <a:r>
              <a:rPr lang="ja-JP" altLang="en-US" sz="4800" dirty="0"/>
              <a:t>この人はどんな性格の人ですか？</a:t>
            </a:r>
            <a:endParaRPr lang="en-AU" altLang="ja-JP" sz="4800" dirty="0"/>
          </a:p>
          <a:p>
            <a:pPr marL="0" indent="0">
              <a:buNone/>
            </a:pPr>
            <a:endParaRPr lang="en-AU" altLang="ja-JP" sz="4800" dirty="0"/>
          </a:p>
          <a:p>
            <a:pPr marL="0" indent="0">
              <a:buNone/>
            </a:pPr>
            <a:r>
              <a:rPr lang="ja-JP" altLang="en-US" sz="4400" dirty="0"/>
              <a:t>性格についての形容詞を</a:t>
            </a:r>
            <a:endParaRPr lang="en-AU" altLang="ja-JP" sz="4400" dirty="0"/>
          </a:p>
          <a:p>
            <a:pPr marL="0" indent="0">
              <a:buNone/>
            </a:pPr>
            <a:r>
              <a:rPr lang="ja-JP" altLang="en-US" sz="4400" dirty="0"/>
              <a:t>白板にかきだしてみましょう</a:t>
            </a:r>
            <a:endParaRPr lang="en-AU" sz="4400" dirty="0"/>
          </a:p>
        </p:txBody>
      </p:sp>
    </p:spTree>
    <p:extLst>
      <p:ext uri="{BB962C8B-B14F-4D97-AF65-F5344CB8AC3E}">
        <p14:creationId xmlns:p14="http://schemas.microsoft.com/office/powerpoint/2010/main" val="579033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1401E-37CC-4A9F-8F6A-361D5663CB87}"/>
              </a:ext>
            </a:extLst>
          </p:cNvPr>
          <p:cNvSpPr>
            <a:spLocks noGrp="1"/>
          </p:cNvSpPr>
          <p:nvPr>
            <p:ph type="title"/>
          </p:nvPr>
        </p:nvSpPr>
        <p:spPr/>
        <p:txBody>
          <a:bodyPr/>
          <a:lstStyle/>
          <a:p>
            <a:r>
              <a:rPr lang="ja-JP" altLang="en-US" dirty="0"/>
              <a:t>歌詞の意味を考えてみましょう</a:t>
            </a:r>
            <a:endParaRPr lang="en-AU" dirty="0"/>
          </a:p>
        </p:txBody>
      </p:sp>
      <p:sp>
        <p:nvSpPr>
          <p:cNvPr id="3" name="Content Placeholder 2">
            <a:extLst>
              <a:ext uri="{FF2B5EF4-FFF2-40B4-BE49-F238E27FC236}">
                <a16:creationId xmlns:a16="http://schemas.microsoft.com/office/drawing/2014/main" id="{1C2B83DB-DDF8-437C-96C9-16115DF6BE72}"/>
              </a:ext>
            </a:extLst>
          </p:cNvPr>
          <p:cNvSpPr>
            <a:spLocks noGrp="1"/>
          </p:cNvSpPr>
          <p:nvPr>
            <p:ph idx="1"/>
          </p:nvPr>
        </p:nvSpPr>
        <p:spPr/>
        <p:txBody>
          <a:bodyPr/>
          <a:lstStyle/>
          <a:p>
            <a:pPr marL="0" indent="0">
              <a:buNone/>
            </a:pPr>
            <a:endParaRPr lang="en-AU" dirty="0"/>
          </a:p>
          <a:p>
            <a:pPr marL="0" indent="0">
              <a:buNone/>
            </a:pPr>
            <a:endParaRPr lang="en-AU" altLang="ja-JP" sz="4000" dirty="0"/>
          </a:p>
          <a:p>
            <a:pPr marL="0" indent="0">
              <a:buNone/>
            </a:pPr>
            <a:endParaRPr lang="en-AU" altLang="ja-JP" sz="4000" dirty="0"/>
          </a:p>
          <a:p>
            <a:pPr marL="0" indent="0">
              <a:buNone/>
            </a:pPr>
            <a:r>
              <a:rPr lang="ja-JP" altLang="en-US" sz="4000" dirty="0"/>
              <a:t>この歌にはどんな気持ちが</a:t>
            </a:r>
            <a:endParaRPr lang="en-AU" altLang="ja-JP" sz="4000" dirty="0"/>
          </a:p>
          <a:p>
            <a:pPr marL="0" indent="0">
              <a:buNone/>
            </a:pPr>
            <a:r>
              <a:rPr lang="ja-JP" altLang="en-US" sz="4000" dirty="0"/>
              <a:t>　　　　　　　　こめられているでしょう？</a:t>
            </a:r>
            <a:endParaRPr lang="en-AU" sz="4000" dirty="0"/>
          </a:p>
        </p:txBody>
      </p:sp>
    </p:spTree>
    <p:extLst>
      <p:ext uri="{BB962C8B-B14F-4D97-AF65-F5344CB8AC3E}">
        <p14:creationId xmlns:p14="http://schemas.microsoft.com/office/powerpoint/2010/main" val="3545450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Leaning Outcome</a:t>
            </a:r>
          </a:p>
        </p:txBody>
      </p:sp>
      <p:sp>
        <p:nvSpPr>
          <p:cNvPr id="3" name="Content Placeholder 2"/>
          <p:cNvSpPr>
            <a:spLocks noGrp="1"/>
          </p:cNvSpPr>
          <p:nvPr>
            <p:ph type="body" idx="1"/>
          </p:nvPr>
        </p:nvSpPr>
        <p:spPr>
          <a:xfrm>
            <a:off x="5126655" y="1040896"/>
            <a:ext cx="6377769" cy="5817104"/>
          </a:xfrm>
        </p:spPr>
        <p:txBody>
          <a:bodyPr anchor="ctr">
            <a:normAutofit/>
          </a:bodyPr>
          <a:lstStyle/>
          <a:p>
            <a:endParaRPr lang="en-AU" sz="2400" dirty="0"/>
          </a:p>
          <a:p>
            <a:r>
              <a:rPr lang="en-AU" sz="2400" dirty="0"/>
              <a:t>Learn importance </a:t>
            </a:r>
            <a:r>
              <a:rPr lang="en-AU" sz="2400"/>
              <a:t>of bilingualism</a:t>
            </a:r>
          </a:p>
          <a:p>
            <a:r>
              <a:rPr lang="en-AU" sz="2400"/>
              <a:t>instruction </a:t>
            </a:r>
            <a:r>
              <a:rPr lang="en-AU" sz="2400" dirty="0"/>
              <a:t>texts</a:t>
            </a:r>
          </a:p>
          <a:p>
            <a:r>
              <a:rPr lang="en-AU" sz="2400" dirty="0"/>
              <a:t>Learn new Kanji scripts</a:t>
            </a:r>
          </a:p>
          <a:p>
            <a:r>
              <a:rPr lang="en-AU" sz="2400" dirty="0"/>
              <a:t>Listening skills</a:t>
            </a:r>
          </a:p>
          <a:p>
            <a:r>
              <a:rPr lang="en-AU" sz="2400" dirty="0"/>
              <a:t>Reading comprehension skills</a:t>
            </a:r>
          </a:p>
          <a:p>
            <a:r>
              <a:rPr lang="en-AU" sz="2400" dirty="0"/>
              <a:t>Writing skills</a:t>
            </a:r>
          </a:p>
          <a:p>
            <a:r>
              <a:rPr lang="en-AU" sz="2400" dirty="0"/>
              <a:t>Learn how to sing a Japanese song</a:t>
            </a:r>
          </a:p>
          <a:p>
            <a:r>
              <a:rPr lang="en-AU" sz="2400" dirty="0"/>
              <a:t>Learn Japanese culture (from the way Japanese express feelings )</a:t>
            </a:r>
          </a:p>
          <a:p>
            <a:r>
              <a:rPr lang="en-US" altLang="ja-JP" sz="2400" dirty="0"/>
              <a:t>To</a:t>
            </a:r>
            <a:r>
              <a:rPr lang="ja-JP" altLang="en-US" sz="2400" dirty="0"/>
              <a:t> </a:t>
            </a:r>
            <a:r>
              <a:rPr lang="en-US" altLang="ja-JP" sz="2400" dirty="0"/>
              <a:t>achieve</a:t>
            </a:r>
            <a:r>
              <a:rPr lang="ja-JP" altLang="en-US" sz="2400" dirty="0"/>
              <a:t> </a:t>
            </a:r>
            <a:r>
              <a:rPr lang="en-US" altLang="ja-JP" sz="2400" dirty="0"/>
              <a:t>something</a:t>
            </a:r>
            <a:r>
              <a:rPr lang="ja-JP" altLang="en-US" sz="2400" dirty="0"/>
              <a:t> </a:t>
            </a:r>
            <a:r>
              <a:rPr lang="en-US" altLang="ja-JP" sz="2400" dirty="0"/>
              <a:t>together</a:t>
            </a:r>
            <a:r>
              <a:rPr lang="ja-JP" altLang="en-US" sz="2400" dirty="0"/>
              <a:t> </a:t>
            </a:r>
            <a:r>
              <a:rPr lang="en-US" altLang="ja-JP" sz="2400" dirty="0"/>
              <a:t>as</a:t>
            </a:r>
            <a:r>
              <a:rPr lang="ja-JP" altLang="en-US" sz="2400" dirty="0"/>
              <a:t> </a:t>
            </a:r>
            <a:r>
              <a:rPr lang="en-US" altLang="ja-JP" sz="2400" dirty="0"/>
              <a:t>a</a:t>
            </a:r>
            <a:r>
              <a:rPr lang="ja-JP" altLang="en-US" sz="2400" dirty="0"/>
              <a:t> </a:t>
            </a:r>
            <a:r>
              <a:rPr lang="en-US" altLang="ja-JP" sz="2400" dirty="0"/>
              <a:t>class</a:t>
            </a:r>
          </a:p>
          <a:p>
            <a:r>
              <a:rPr lang="en-US" altLang="ja-JP" sz="2400" dirty="0"/>
              <a:t>Build friendships </a:t>
            </a:r>
          </a:p>
          <a:p>
            <a:endParaRPr lang="en-AU" sz="2400" dirty="0"/>
          </a:p>
          <a:p>
            <a:pPr marL="0" indent="0">
              <a:buNone/>
            </a:pPr>
            <a:endParaRPr lang="en-AU" sz="2400" dirty="0"/>
          </a:p>
        </p:txBody>
      </p:sp>
    </p:spTree>
    <p:extLst>
      <p:ext uri="{BB962C8B-B14F-4D97-AF65-F5344CB8AC3E}">
        <p14:creationId xmlns:p14="http://schemas.microsoft.com/office/powerpoint/2010/main" val="1628486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Contents</a:t>
            </a:r>
          </a:p>
        </p:txBody>
      </p:sp>
      <p:sp>
        <p:nvSpPr>
          <p:cNvPr id="3" name="Content Placeholder 2"/>
          <p:cNvSpPr>
            <a:spLocks noGrp="1"/>
          </p:cNvSpPr>
          <p:nvPr>
            <p:ph type="body" idx="1"/>
          </p:nvPr>
        </p:nvSpPr>
        <p:spPr>
          <a:xfrm>
            <a:off x="4976031" y="963877"/>
            <a:ext cx="6377769" cy="4930246"/>
          </a:xfrm>
        </p:spPr>
        <p:txBody>
          <a:bodyPr anchor="ctr">
            <a:normAutofit/>
          </a:bodyPr>
          <a:lstStyle/>
          <a:p>
            <a:r>
              <a:rPr lang="en-US" sz="2400" dirty="0"/>
              <a:t>Introduction </a:t>
            </a:r>
          </a:p>
          <a:p>
            <a:r>
              <a:rPr lang="en-US" sz="2400" dirty="0"/>
              <a:t>Cup song Gaelic version </a:t>
            </a:r>
          </a:p>
          <a:p>
            <a:r>
              <a:rPr lang="en-US" sz="2400" dirty="0"/>
              <a:t>Cup song Japanese version</a:t>
            </a:r>
          </a:p>
          <a:p>
            <a:r>
              <a:rPr lang="en-US" sz="2400" dirty="0"/>
              <a:t>Cup movements tutorial</a:t>
            </a:r>
          </a:p>
          <a:p>
            <a:r>
              <a:rPr lang="en-US" sz="2400" dirty="0"/>
              <a:t>Vocabulary List</a:t>
            </a:r>
          </a:p>
          <a:p>
            <a:r>
              <a:rPr lang="en-US" sz="2400" dirty="0"/>
              <a:t>Lyrics with Hiragana script</a:t>
            </a:r>
          </a:p>
          <a:p>
            <a:r>
              <a:rPr lang="en-US" sz="2400" dirty="0"/>
              <a:t>Lyrics with Kanji script</a:t>
            </a:r>
          </a:p>
          <a:p>
            <a:r>
              <a:rPr lang="en-US" sz="2400" dirty="0"/>
              <a:t>Outcomes</a:t>
            </a:r>
          </a:p>
        </p:txBody>
      </p:sp>
    </p:spTree>
    <p:extLst>
      <p:ext uri="{BB962C8B-B14F-4D97-AF65-F5344CB8AC3E}">
        <p14:creationId xmlns:p14="http://schemas.microsoft.com/office/powerpoint/2010/main" val="3504221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77908" y="792641"/>
            <a:ext cx="3494362" cy="4930246"/>
          </a:xfrm>
        </p:spPr>
        <p:txBody>
          <a:bodyPr>
            <a:normAutofit/>
          </a:bodyPr>
          <a:lstStyle/>
          <a:p>
            <a:pPr algn="r"/>
            <a:br>
              <a:rPr lang="en-US" sz="4800" dirty="0">
                <a:solidFill>
                  <a:schemeClr val="accent1"/>
                </a:solidFill>
              </a:rPr>
            </a:br>
            <a:r>
              <a:rPr lang="en-US" sz="4800" dirty="0">
                <a:solidFill>
                  <a:schemeClr val="accent1"/>
                </a:solidFill>
              </a:rPr>
              <a:t>Introduction</a:t>
            </a:r>
            <a:br>
              <a:rPr lang="en-US" sz="4800" dirty="0">
                <a:solidFill>
                  <a:schemeClr val="accent1"/>
                </a:solidFill>
              </a:rPr>
            </a:br>
            <a:r>
              <a:rPr lang="en-US" sz="2800" dirty="0">
                <a:solidFill>
                  <a:schemeClr val="accent1"/>
                </a:solidFill>
              </a:rPr>
              <a:t>Cup song project-based learning </a:t>
            </a:r>
            <a:br>
              <a:rPr lang="en-US" sz="2800" b="1" dirty="0">
                <a:solidFill>
                  <a:schemeClr val="accent1"/>
                </a:solidFill>
              </a:rPr>
            </a:br>
            <a:br>
              <a:rPr lang="en-US" sz="3600" b="1" dirty="0">
                <a:solidFill>
                  <a:schemeClr val="accent1"/>
                </a:solidFill>
              </a:rPr>
            </a:br>
            <a:endParaRPr lang="en-US" b="1" dirty="0">
              <a:solidFill>
                <a:schemeClr val="accent1"/>
              </a:solidFill>
            </a:endParaRPr>
          </a:p>
        </p:txBody>
      </p:sp>
      <p:sp>
        <p:nvSpPr>
          <p:cNvPr id="3" name="Content Placeholder 2"/>
          <p:cNvSpPr>
            <a:spLocks noGrp="1"/>
          </p:cNvSpPr>
          <p:nvPr>
            <p:ph type="body" idx="1"/>
          </p:nvPr>
        </p:nvSpPr>
        <p:spPr>
          <a:xfrm>
            <a:off x="5142149" y="1099344"/>
            <a:ext cx="6728287" cy="5758656"/>
          </a:xfrm>
        </p:spPr>
        <p:txBody>
          <a:bodyPr anchor="ctr">
            <a:normAutofit/>
          </a:bodyPr>
          <a:lstStyle/>
          <a:p>
            <a:pPr marL="0" indent="0">
              <a:buNone/>
            </a:pPr>
            <a:r>
              <a:rPr lang="en-US" sz="3600" dirty="0"/>
              <a:t> This project can learn the language through the fun cup song performance.</a:t>
            </a:r>
          </a:p>
          <a:p>
            <a:pPr marL="0" indent="0">
              <a:buNone/>
            </a:pPr>
            <a:r>
              <a:rPr lang="en-US" sz="3600" dirty="0"/>
              <a:t>You can make this as the end of the year performance with the whole school. </a:t>
            </a:r>
          </a:p>
          <a:p>
            <a:pPr marL="0" indent="0">
              <a:buNone/>
            </a:pPr>
            <a:r>
              <a:rPr lang="en-US" sz="3600" dirty="0"/>
              <a:t>Older kids could teach little ones to practice instruction texts as well. </a:t>
            </a:r>
          </a:p>
          <a:p>
            <a:pPr marL="0" indent="0">
              <a:buNone/>
            </a:pPr>
            <a:endParaRPr lang="en-US" sz="3600" dirty="0"/>
          </a:p>
          <a:p>
            <a:pPr marL="0" indent="0">
              <a:buNone/>
            </a:pPr>
            <a:endParaRPr lang="en-US" dirty="0"/>
          </a:p>
        </p:txBody>
      </p:sp>
    </p:spTree>
    <p:extLst>
      <p:ext uri="{BB962C8B-B14F-4D97-AF65-F5344CB8AC3E}">
        <p14:creationId xmlns:p14="http://schemas.microsoft.com/office/powerpoint/2010/main" val="2956732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4591-A9CA-4D87-846C-9089442651B2}"/>
              </a:ext>
            </a:extLst>
          </p:cNvPr>
          <p:cNvSpPr>
            <a:spLocks noGrp="1"/>
          </p:cNvSpPr>
          <p:nvPr>
            <p:ph type="title"/>
          </p:nvPr>
        </p:nvSpPr>
        <p:spPr/>
        <p:txBody>
          <a:bodyPr>
            <a:normAutofit fontScale="90000"/>
          </a:bodyPr>
          <a:lstStyle/>
          <a:p>
            <a:r>
              <a:rPr lang="en-AU" b="1" dirty="0"/>
              <a:t>Cup song Gaelic version inspired me to try it in my class</a:t>
            </a:r>
          </a:p>
        </p:txBody>
      </p:sp>
      <p:sp>
        <p:nvSpPr>
          <p:cNvPr id="3" name="TextBox 2">
            <a:extLst>
              <a:ext uri="{FF2B5EF4-FFF2-40B4-BE49-F238E27FC236}">
                <a16:creationId xmlns:a16="http://schemas.microsoft.com/office/drawing/2014/main" id="{1DF8E88F-F636-4B6F-9909-F7DA1CC0A784}"/>
              </a:ext>
            </a:extLst>
          </p:cNvPr>
          <p:cNvSpPr txBox="1"/>
          <p:nvPr/>
        </p:nvSpPr>
        <p:spPr>
          <a:xfrm>
            <a:off x="627262" y="1736282"/>
            <a:ext cx="10929595" cy="1384995"/>
          </a:xfrm>
          <a:prstGeom prst="rect">
            <a:avLst/>
          </a:prstGeom>
          <a:noFill/>
        </p:spPr>
        <p:txBody>
          <a:bodyPr wrap="none" rtlCol="0">
            <a:spAutoFit/>
          </a:bodyPr>
          <a:lstStyle/>
          <a:p>
            <a:r>
              <a:rPr lang="en-US" altLang="ja-JP" sz="2800" b="0" i="0" dirty="0" err="1">
                <a:solidFill>
                  <a:srgbClr val="C00000"/>
                </a:solidFill>
                <a:effectLst/>
                <a:latin typeface="Roboto"/>
              </a:rPr>
              <a:t>Youtube</a:t>
            </a:r>
            <a:r>
              <a:rPr lang="ja-JP" altLang="en-US" sz="2800" b="0" i="0" dirty="0">
                <a:solidFill>
                  <a:srgbClr val="C00000"/>
                </a:solidFill>
                <a:effectLst/>
                <a:latin typeface="Roboto"/>
              </a:rPr>
              <a:t>：</a:t>
            </a:r>
            <a:endParaRPr lang="en-US" altLang="ja-JP" sz="2800" b="0" i="0" dirty="0">
              <a:solidFill>
                <a:srgbClr val="C00000"/>
              </a:solidFill>
              <a:effectLst/>
              <a:latin typeface="Roboto"/>
            </a:endParaRPr>
          </a:p>
          <a:p>
            <a:r>
              <a:rPr lang="en-US" altLang="ja-JP" sz="2800" b="0" i="0" dirty="0" err="1">
                <a:solidFill>
                  <a:srgbClr val="C00000"/>
                </a:solidFill>
                <a:effectLst/>
                <a:latin typeface="Roboto"/>
              </a:rPr>
              <a:t>Amhrán</a:t>
            </a:r>
            <a:r>
              <a:rPr lang="en-US" altLang="ja-JP" sz="2800" b="0" i="0" dirty="0">
                <a:solidFill>
                  <a:srgbClr val="C00000"/>
                </a:solidFill>
                <a:effectLst/>
                <a:latin typeface="Roboto"/>
              </a:rPr>
              <a:t> </a:t>
            </a:r>
            <a:r>
              <a:rPr lang="en-US" altLang="ja-JP" sz="2800" b="0" i="0" dirty="0" err="1">
                <a:solidFill>
                  <a:srgbClr val="C00000"/>
                </a:solidFill>
                <a:effectLst/>
                <a:latin typeface="Roboto"/>
              </a:rPr>
              <a:t>na</a:t>
            </a:r>
            <a:r>
              <a:rPr lang="en-US" altLang="ja-JP" sz="2800" b="0" i="0" dirty="0">
                <a:solidFill>
                  <a:srgbClr val="C00000"/>
                </a:solidFill>
                <a:effectLst/>
                <a:latin typeface="Roboto"/>
              </a:rPr>
              <a:t> </a:t>
            </a:r>
            <a:r>
              <a:rPr lang="en-US" altLang="ja-JP" sz="2800" b="0" i="0" dirty="0" err="1">
                <a:solidFill>
                  <a:srgbClr val="C00000"/>
                </a:solidFill>
                <a:effectLst/>
                <a:latin typeface="Roboto"/>
              </a:rPr>
              <a:t>gCupán</a:t>
            </a:r>
            <a:r>
              <a:rPr lang="en-US" altLang="ja-JP" sz="2800" b="0" i="0" dirty="0">
                <a:solidFill>
                  <a:srgbClr val="C00000"/>
                </a:solidFill>
                <a:effectLst/>
                <a:latin typeface="Roboto"/>
              </a:rPr>
              <a:t> - Cup Song in Irish - When I'm gone as </a:t>
            </a:r>
            <a:r>
              <a:rPr lang="en-US" altLang="ja-JP" sz="2800" b="0" i="0" dirty="0" err="1">
                <a:solidFill>
                  <a:srgbClr val="C00000"/>
                </a:solidFill>
                <a:effectLst/>
                <a:latin typeface="Roboto"/>
              </a:rPr>
              <a:t>Gaeilge</a:t>
            </a:r>
            <a:endParaRPr lang="en-US" altLang="ja-JP" sz="2800" b="0" i="0" dirty="0">
              <a:solidFill>
                <a:srgbClr val="C00000"/>
              </a:solidFill>
              <a:effectLst/>
              <a:latin typeface="Roboto"/>
            </a:endParaRPr>
          </a:p>
          <a:p>
            <a:endParaRPr kumimoji="1" lang="ja-JP" altLang="en-US" sz="2800" dirty="0"/>
          </a:p>
        </p:txBody>
      </p:sp>
      <p:sp>
        <p:nvSpPr>
          <p:cNvPr id="7" name="TextBox 6">
            <a:extLst>
              <a:ext uri="{FF2B5EF4-FFF2-40B4-BE49-F238E27FC236}">
                <a16:creationId xmlns:a16="http://schemas.microsoft.com/office/drawing/2014/main" id="{08E38A0B-D2EC-4330-90B3-1D99C668555F}"/>
              </a:ext>
            </a:extLst>
          </p:cNvPr>
          <p:cNvSpPr txBox="1"/>
          <p:nvPr/>
        </p:nvSpPr>
        <p:spPr>
          <a:xfrm>
            <a:off x="1508836" y="4085669"/>
            <a:ext cx="8175315" cy="523220"/>
          </a:xfrm>
          <a:prstGeom prst="rect">
            <a:avLst/>
          </a:prstGeom>
          <a:noFill/>
        </p:spPr>
        <p:txBody>
          <a:bodyPr wrap="none" rtlCol="0">
            <a:spAutoFit/>
          </a:bodyPr>
          <a:lstStyle/>
          <a:p>
            <a:r>
              <a:rPr kumimoji="1" lang="en-US" altLang="ja-JP" sz="2800" dirty="0">
                <a:solidFill>
                  <a:srgbClr val="0070C0"/>
                </a:solidFill>
                <a:hlinkClick r:id="rId3"/>
              </a:rPr>
              <a:t>https://www.youtube.com/watch?v=Hz63M3v11nE</a:t>
            </a:r>
            <a:endParaRPr kumimoji="1" lang="ja-JP" altLang="en-US" sz="2800" dirty="0">
              <a:solidFill>
                <a:srgbClr val="0070C0"/>
              </a:solidFill>
            </a:endParaRPr>
          </a:p>
        </p:txBody>
      </p:sp>
      <p:sp>
        <p:nvSpPr>
          <p:cNvPr id="9" name="TextBox 8">
            <a:extLst>
              <a:ext uri="{FF2B5EF4-FFF2-40B4-BE49-F238E27FC236}">
                <a16:creationId xmlns:a16="http://schemas.microsoft.com/office/drawing/2014/main" id="{C54AFA7B-601E-43E4-B3F5-9674EA39A8F2}"/>
              </a:ext>
            </a:extLst>
          </p:cNvPr>
          <p:cNvSpPr txBox="1"/>
          <p:nvPr/>
        </p:nvSpPr>
        <p:spPr>
          <a:xfrm>
            <a:off x="834260" y="3429000"/>
            <a:ext cx="10153649" cy="523220"/>
          </a:xfrm>
          <a:prstGeom prst="rect">
            <a:avLst/>
          </a:prstGeom>
          <a:noFill/>
        </p:spPr>
        <p:txBody>
          <a:bodyPr wrap="square" rtlCol="0">
            <a:spAutoFit/>
          </a:bodyPr>
          <a:lstStyle/>
          <a:p>
            <a:r>
              <a:rPr lang="ja-JP" altLang="en-US" sz="2800" dirty="0">
                <a:solidFill>
                  <a:srgbClr val="C00000"/>
                </a:solidFill>
                <a:latin typeface="Roboto"/>
              </a:rPr>
              <a:t>　↓　カップソング　実演例　（</a:t>
            </a:r>
            <a:r>
              <a:rPr lang="en-US" altLang="ja-JP" sz="2800" dirty="0" err="1">
                <a:solidFill>
                  <a:srgbClr val="C00000"/>
                </a:solidFill>
                <a:latin typeface="Roboto"/>
              </a:rPr>
              <a:t>Youtube</a:t>
            </a:r>
            <a:r>
              <a:rPr lang="ja-JP" altLang="en-US" sz="2800" dirty="0">
                <a:solidFill>
                  <a:srgbClr val="C00000"/>
                </a:solidFill>
                <a:latin typeface="Roboto"/>
              </a:rPr>
              <a:t>）</a:t>
            </a:r>
            <a:endParaRPr lang="en-AU" sz="2800" dirty="0">
              <a:solidFill>
                <a:srgbClr val="C00000"/>
              </a:solidFill>
              <a:latin typeface="Roboto"/>
            </a:endParaRPr>
          </a:p>
        </p:txBody>
      </p:sp>
    </p:spTree>
    <p:extLst>
      <p:ext uri="{BB962C8B-B14F-4D97-AF65-F5344CB8AC3E}">
        <p14:creationId xmlns:p14="http://schemas.microsoft.com/office/powerpoint/2010/main" val="2038215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76E6-8E55-4532-B4C9-362459A30A05}"/>
              </a:ext>
            </a:extLst>
          </p:cNvPr>
          <p:cNvSpPr>
            <a:spLocks noGrp="1"/>
          </p:cNvSpPr>
          <p:nvPr>
            <p:ph type="title"/>
          </p:nvPr>
        </p:nvSpPr>
        <p:spPr>
          <a:xfrm>
            <a:off x="800100" y="386749"/>
            <a:ext cx="10515600" cy="822263"/>
          </a:xfrm>
        </p:spPr>
        <p:txBody>
          <a:bodyPr/>
          <a:lstStyle/>
          <a:p>
            <a:r>
              <a:rPr lang="en-US" dirty="0">
                <a:latin typeface="Segoe UI Light" panose="020B0702040204020203" pitchFamily="34" charset="0"/>
                <a:ea typeface="Segoe UI Light" panose="020B0702040204020203" pitchFamily="34" charset="0"/>
                <a:cs typeface="Segoe UI" panose="020B0502040204020203" pitchFamily="34" charset="0"/>
              </a:rPr>
              <a:t>Cup Song Japanese Version</a:t>
            </a:r>
          </a:p>
        </p:txBody>
      </p:sp>
      <p:sp>
        <p:nvSpPr>
          <p:cNvPr id="21" name="Content Placeholder 2"/>
          <p:cNvSpPr txBox="1">
            <a:spLocks/>
          </p:cNvSpPr>
          <p:nvPr/>
        </p:nvSpPr>
        <p:spPr>
          <a:xfrm>
            <a:off x="850250" y="1876798"/>
            <a:ext cx="10465450" cy="4000000"/>
          </a:xfrm>
          <a:prstGeom prst="rect">
            <a:avLst/>
          </a:prstGeom>
          <a:ln w="57150">
            <a:noFill/>
          </a:ln>
        </p:spPr>
        <p:txBody>
          <a:bodyPr vert="horz" lIns="91440" tIns="45720" rIns="91440" bIns="45720" numCol="1" rtlCol="0" anchor="t">
            <a:normAutofit/>
          </a:bodyPr>
          <a:lstStyle/>
          <a:p>
            <a:pPr marL="0" indent="0">
              <a:lnSpc>
                <a:spcPct val="150000"/>
              </a:lnSpc>
              <a:spcBef>
                <a:spcPts val="0"/>
              </a:spcBef>
              <a:buFont typeface="Arial" panose="020B0604020202020204" pitchFamily="34" charset="0"/>
              <a:buNone/>
            </a:pPr>
            <a:endParaRPr lang="en-US" sz="1400" dirty="0">
              <a:solidFill>
                <a:schemeClr val="tx1">
                  <a:lumMod val="65000"/>
                  <a:lumOff val="35000"/>
                </a:schemeClr>
              </a:solidFill>
              <a:latin typeface="Segoe UI Semilight" panose="020B0402040204020203" pitchFamily="34" charset="0"/>
              <a:ea typeface="Segoe UI" panose="020B0502040204020203" pitchFamily="34" charset="0"/>
              <a:cs typeface="Segoe UI Semilight" panose="020B0402040204020203" pitchFamily="34" charset="0"/>
            </a:endParaRPr>
          </a:p>
        </p:txBody>
      </p:sp>
      <p:pic>
        <p:nvPicPr>
          <p:cNvPr id="3" name="カップス　日本語バージョン　～cups japanese version～　【When I'm Gone】">
            <a:hlinkClick r:id="" action="ppaction://media"/>
            <a:extLst>
              <a:ext uri="{FF2B5EF4-FFF2-40B4-BE49-F238E27FC236}">
                <a16:creationId xmlns:a16="http://schemas.microsoft.com/office/drawing/2014/main" id="{D0C9D384-9BDA-4874-9840-F39A13C642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2933" y="2436968"/>
            <a:ext cx="10282767" cy="4000000"/>
          </a:xfrm>
          <a:prstGeom prst="rect">
            <a:avLst/>
          </a:prstGeom>
        </p:spPr>
      </p:pic>
      <p:sp>
        <p:nvSpPr>
          <p:cNvPr id="5" name="Title 1">
            <a:extLst>
              <a:ext uri="{FF2B5EF4-FFF2-40B4-BE49-F238E27FC236}">
                <a16:creationId xmlns:a16="http://schemas.microsoft.com/office/drawing/2014/main" id="{943F9FAE-6ED0-4007-9DE9-9BD1316F165D}"/>
              </a:ext>
            </a:extLst>
          </p:cNvPr>
          <p:cNvSpPr txBox="1">
            <a:spLocks/>
          </p:cNvSpPr>
          <p:nvPr/>
        </p:nvSpPr>
        <p:spPr>
          <a:xfrm>
            <a:off x="1178041" y="1316628"/>
            <a:ext cx="10515600" cy="822263"/>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3600" kern="1200">
                <a:solidFill>
                  <a:srgbClr val="D24726"/>
                </a:solidFill>
                <a:latin typeface="Segoe UI Light" panose="020B0502040204020203" pitchFamily="34" charset="0"/>
                <a:ea typeface="+mj-ea"/>
                <a:cs typeface="Segoe UI Light" panose="020B0502040204020203" pitchFamily="34" charset="0"/>
              </a:defRPr>
            </a:lvl1pPr>
          </a:lstStyle>
          <a:p>
            <a:pPr algn="l"/>
            <a:r>
              <a:rPr lang="en-AU" sz="3600" b="1" dirty="0"/>
              <a:t>Songwriters: A. P. Carter / Heloise Maud Tunstall-Behrens / Luisa Amanda Gerstein Vallejo</a:t>
            </a:r>
          </a:p>
          <a:p>
            <a:pPr algn="l"/>
            <a:r>
              <a:rPr lang="en-AU" sz="3600" b="1" dirty="0"/>
              <a:t>Cups (Pitch Perfect’s “When I’m Gone”) lyrics © </a:t>
            </a:r>
            <a:r>
              <a:rPr lang="en-AU" sz="3600" b="1" dirty="0" err="1"/>
              <a:t>Peermusic</a:t>
            </a:r>
            <a:r>
              <a:rPr lang="en-AU" sz="3600" b="1" dirty="0"/>
              <a:t> Publishing, BMG Rights Management</a:t>
            </a:r>
          </a:p>
          <a:p>
            <a:pPr algn="l"/>
            <a:r>
              <a:rPr lang="ja-JP" altLang="en-US" sz="3600" b="1" dirty="0"/>
              <a:t>日本語訳詞：不詳</a:t>
            </a:r>
            <a:endParaRPr lang="en-AU" sz="3600" b="1" dirty="0"/>
          </a:p>
        </p:txBody>
      </p:sp>
      <p:sp>
        <p:nvSpPr>
          <p:cNvPr id="4" name="Title 1">
            <a:extLst>
              <a:ext uri="{FF2B5EF4-FFF2-40B4-BE49-F238E27FC236}">
                <a16:creationId xmlns:a16="http://schemas.microsoft.com/office/drawing/2014/main" id="{67E726CD-D499-4C67-AD31-7215A2FA6ED4}"/>
              </a:ext>
            </a:extLst>
          </p:cNvPr>
          <p:cNvSpPr txBox="1">
            <a:spLocks/>
          </p:cNvSpPr>
          <p:nvPr/>
        </p:nvSpPr>
        <p:spPr>
          <a:xfrm>
            <a:off x="472309" y="5573282"/>
            <a:ext cx="10515600" cy="8222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D24726"/>
                </a:solidFill>
                <a:latin typeface="Segoe UI Light" panose="020B0502040204020203" pitchFamily="34" charset="0"/>
                <a:ea typeface="+mj-ea"/>
                <a:cs typeface="Segoe UI Light" panose="020B0502040204020203" pitchFamily="34" charset="0"/>
              </a:defRPr>
            </a:lvl1pPr>
          </a:lstStyle>
          <a:p>
            <a:pPr algn="l"/>
            <a:endParaRPr lang="en-AU" sz="3200" b="1" dirty="0"/>
          </a:p>
        </p:txBody>
      </p:sp>
    </p:spTree>
    <p:extLst>
      <p:ext uri="{BB962C8B-B14F-4D97-AF65-F5344CB8AC3E}">
        <p14:creationId xmlns:p14="http://schemas.microsoft.com/office/powerpoint/2010/main" val="374866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21B16-5A52-41A7-888A-1523065C6645}"/>
              </a:ext>
            </a:extLst>
          </p:cNvPr>
          <p:cNvSpPr>
            <a:spLocks noGrp="1"/>
          </p:cNvSpPr>
          <p:nvPr>
            <p:ph type="title"/>
          </p:nvPr>
        </p:nvSpPr>
        <p:spPr>
          <a:xfrm>
            <a:off x="2294468" y="365126"/>
            <a:ext cx="8356600" cy="502236"/>
          </a:xfrm>
        </p:spPr>
        <p:txBody>
          <a:bodyPr>
            <a:normAutofit fontScale="90000"/>
          </a:bodyPr>
          <a:lstStyle/>
          <a:p>
            <a:r>
              <a:rPr lang="en-AU" dirty="0"/>
              <a:t>Cup Movement Tutorial in Japanese</a:t>
            </a:r>
          </a:p>
        </p:txBody>
      </p:sp>
      <p:pic>
        <p:nvPicPr>
          <p:cNvPr id="9" name="Picture 8">
            <a:extLst>
              <a:ext uri="{FF2B5EF4-FFF2-40B4-BE49-F238E27FC236}">
                <a16:creationId xmlns:a16="http://schemas.microsoft.com/office/drawing/2014/main" id="{1A57297D-B276-479D-8A65-581178484247}"/>
              </a:ext>
            </a:extLst>
          </p:cNvPr>
          <p:cNvPicPr>
            <a:picLocks noChangeAspect="1"/>
          </p:cNvPicPr>
          <p:nvPr/>
        </p:nvPicPr>
        <p:blipFill>
          <a:blip r:embed="rId3"/>
          <a:stretch>
            <a:fillRect/>
          </a:stretch>
        </p:blipFill>
        <p:spPr>
          <a:xfrm>
            <a:off x="4071937" y="1421896"/>
            <a:ext cx="3646217" cy="5191413"/>
          </a:xfrm>
          <a:prstGeom prst="rect">
            <a:avLst/>
          </a:prstGeom>
        </p:spPr>
      </p:pic>
      <p:sp>
        <p:nvSpPr>
          <p:cNvPr id="10" name="TextBox 9">
            <a:extLst>
              <a:ext uri="{FF2B5EF4-FFF2-40B4-BE49-F238E27FC236}">
                <a16:creationId xmlns:a16="http://schemas.microsoft.com/office/drawing/2014/main" id="{92593975-37A5-4EAA-BF3E-0367C06AD3DF}"/>
              </a:ext>
            </a:extLst>
          </p:cNvPr>
          <p:cNvSpPr txBox="1"/>
          <p:nvPr/>
        </p:nvSpPr>
        <p:spPr>
          <a:xfrm>
            <a:off x="7718154" y="5161504"/>
            <a:ext cx="4302396" cy="923330"/>
          </a:xfrm>
          <a:prstGeom prst="rect">
            <a:avLst/>
          </a:prstGeom>
          <a:noFill/>
        </p:spPr>
        <p:txBody>
          <a:bodyPr wrap="none" rtlCol="0">
            <a:spAutoFit/>
          </a:bodyPr>
          <a:lstStyle/>
          <a:p>
            <a:r>
              <a:rPr lang="ja-JP" altLang="en-US" dirty="0"/>
              <a:t>別のファイルの</a:t>
            </a:r>
            <a:endParaRPr lang="en-US" dirty="0"/>
          </a:p>
          <a:p>
            <a:r>
              <a:rPr lang="en-US" dirty="0"/>
              <a:t>Cup Movement Tutorial in Japanese.mp4</a:t>
            </a:r>
          </a:p>
          <a:p>
            <a:r>
              <a:rPr lang="ja-JP" altLang="en-US" dirty="0"/>
              <a:t>に動画があります。</a:t>
            </a:r>
            <a:endParaRPr lang="en-AU" dirty="0"/>
          </a:p>
        </p:txBody>
      </p:sp>
    </p:spTree>
    <p:extLst>
      <p:ext uri="{BB962C8B-B14F-4D97-AF65-F5344CB8AC3E}">
        <p14:creationId xmlns:p14="http://schemas.microsoft.com/office/powerpoint/2010/main" val="340658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1256D-C3B4-410E-8E6F-3D8BA30E15C7}"/>
              </a:ext>
            </a:extLst>
          </p:cNvPr>
          <p:cNvSpPr>
            <a:spLocks noGrp="1"/>
          </p:cNvSpPr>
          <p:nvPr>
            <p:ph type="title"/>
          </p:nvPr>
        </p:nvSpPr>
        <p:spPr/>
        <p:txBody>
          <a:bodyPr/>
          <a:lstStyle/>
          <a:p>
            <a:r>
              <a:rPr lang="en-AU" dirty="0">
                <a:solidFill>
                  <a:schemeClr val="accent5">
                    <a:lumMod val="60000"/>
                    <a:lumOff val="40000"/>
                  </a:schemeClr>
                </a:solidFill>
              </a:rPr>
              <a:t>Cup movement tutorial in Japanese </a:t>
            </a:r>
          </a:p>
        </p:txBody>
      </p:sp>
      <p:sp>
        <p:nvSpPr>
          <p:cNvPr id="3" name="Content Placeholder 2">
            <a:extLst>
              <a:ext uri="{FF2B5EF4-FFF2-40B4-BE49-F238E27FC236}">
                <a16:creationId xmlns:a16="http://schemas.microsoft.com/office/drawing/2014/main" id="{80213086-6DF7-4F83-B886-D17E25C7931A}"/>
              </a:ext>
            </a:extLst>
          </p:cNvPr>
          <p:cNvSpPr>
            <a:spLocks noGrp="1"/>
          </p:cNvSpPr>
          <p:nvPr>
            <p:ph idx="1"/>
          </p:nvPr>
        </p:nvSpPr>
        <p:spPr/>
        <p:txBody>
          <a:bodyPr>
            <a:normAutofit fontScale="62500" lnSpcReduction="20000"/>
          </a:bodyPr>
          <a:lstStyle/>
          <a:p>
            <a:pPr marL="0" indent="0">
              <a:buNone/>
            </a:pPr>
            <a:r>
              <a:rPr lang="ja-JP" altLang="en-US" sz="2900" dirty="0">
                <a:latin typeface="MS Mincho" panose="02020609040205080304" pitchFamily="49" charset="-128"/>
                <a:ea typeface="MS Mincho" panose="02020609040205080304" pitchFamily="49" charset="-128"/>
              </a:rPr>
              <a:t>今からカップソングのカップの動かし方を練習します。</a:t>
            </a:r>
            <a:endParaRPr lang="en-AU" altLang="ja-JP" sz="2900" dirty="0">
              <a:latin typeface="MS Mincho" panose="02020609040205080304" pitchFamily="49" charset="-128"/>
              <a:ea typeface="MS Mincho" panose="02020609040205080304" pitchFamily="49" charset="-128"/>
            </a:endParaRPr>
          </a:p>
          <a:p>
            <a:pPr marL="0" indent="0">
              <a:buNone/>
            </a:pPr>
            <a:r>
              <a:rPr lang="ja-JP" altLang="en-US" sz="2900" dirty="0">
                <a:latin typeface="MS Mincho" panose="02020609040205080304" pitchFamily="49" charset="-128"/>
                <a:ea typeface="MS Mincho" panose="02020609040205080304" pitchFamily="49" charset="-128"/>
              </a:rPr>
              <a:t>まず初めに手を</a:t>
            </a:r>
            <a:r>
              <a:rPr lang="en-US" altLang="ja-JP" sz="2900" dirty="0">
                <a:latin typeface="MS Mincho" panose="02020609040205080304" pitchFamily="49" charset="-128"/>
                <a:ea typeface="MS Mincho" panose="02020609040205080304" pitchFamily="49" charset="-128"/>
              </a:rPr>
              <a:t>2</a:t>
            </a:r>
            <a:r>
              <a:rPr lang="ja-JP" altLang="en-US" sz="2900" dirty="0">
                <a:latin typeface="MS Mincho" panose="02020609040205080304" pitchFamily="49" charset="-128"/>
                <a:ea typeface="MS Mincho" panose="02020609040205080304" pitchFamily="49" charset="-128"/>
              </a:rPr>
              <a:t>回たたいて、次に机を</a:t>
            </a:r>
            <a:r>
              <a:rPr lang="en-US" altLang="ja-JP" sz="2900" dirty="0">
                <a:latin typeface="MS Mincho" panose="02020609040205080304" pitchFamily="49" charset="-128"/>
                <a:ea typeface="MS Mincho" panose="02020609040205080304" pitchFamily="49" charset="-128"/>
              </a:rPr>
              <a:t>3</a:t>
            </a:r>
            <a:r>
              <a:rPr lang="ja-JP" altLang="en-US" sz="2900" dirty="0">
                <a:latin typeface="MS Mincho" panose="02020609040205080304" pitchFamily="49" charset="-128"/>
                <a:ea typeface="MS Mincho" panose="02020609040205080304" pitchFamily="49" charset="-128"/>
              </a:rPr>
              <a:t>回たたきます。</a:t>
            </a:r>
            <a:endParaRPr lang="en-AU" altLang="ja-JP" sz="2900" dirty="0">
              <a:latin typeface="MS Mincho" panose="02020609040205080304" pitchFamily="49" charset="-128"/>
              <a:ea typeface="MS Mincho" panose="02020609040205080304" pitchFamily="49" charset="-128"/>
            </a:endParaRPr>
          </a:p>
          <a:p>
            <a:pPr marL="0" indent="0">
              <a:buNone/>
            </a:pPr>
            <a:r>
              <a:rPr lang="ja-JP" altLang="en-US" sz="2900" dirty="0">
                <a:latin typeface="MS Mincho" panose="02020609040205080304" pitchFamily="49" charset="-128"/>
                <a:ea typeface="MS Mincho" panose="02020609040205080304" pitchFamily="49" charset="-128"/>
              </a:rPr>
              <a:t>もう一度手をたたいて、カップを上に持ち上げて下ろします。</a:t>
            </a:r>
            <a:endParaRPr lang="en-AU" altLang="ja-JP" sz="2900" dirty="0">
              <a:latin typeface="MS Mincho" panose="02020609040205080304" pitchFamily="49" charset="-128"/>
              <a:ea typeface="MS Mincho" panose="02020609040205080304" pitchFamily="49" charset="-128"/>
            </a:endParaRPr>
          </a:p>
          <a:p>
            <a:pPr marL="0" indent="0">
              <a:buNone/>
            </a:pPr>
            <a:r>
              <a:rPr lang="ja-JP" altLang="en-US" sz="2900" dirty="0">
                <a:latin typeface="MS Mincho" panose="02020609040205080304" pitchFamily="49" charset="-128"/>
                <a:ea typeface="MS Mincho" panose="02020609040205080304" pitchFamily="49" charset="-128"/>
              </a:rPr>
              <a:t>ここまでもう一度やってみます。手を</a:t>
            </a:r>
            <a:r>
              <a:rPr lang="en-US" altLang="ja-JP" sz="2900" dirty="0">
                <a:latin typeface="MS Mincho" panose="02020609040205080304" pitchFamily="49" charset="-128"/>
                <a:ea typeface="MS Mincho" panose="02020609040205080304" pitchFamily="49" charset="-128"/>
              </a:rPr>
              <a:t>2</a:t>
            </a:r>
            <a:r>
              <a:rPr lang="ja-JP" altLang="en-US" sz="2900" dirty="0">
                <a:latin typeface="MS Mincho" panose="02020609040205080304" pitchFamily="49" charset="-128"/>
                <a:ea typeface="MS Mincho" panose="02020609040205080304" pitchFamily="49" charset="-128"/>
              </a:rPr>
              <a:t>回たたいて、机を</a:t>
            </a:r>
            <a:r>
              <a:rPr lang="en-US" altLang="ja-JP" sz="2900" dirty="0">
                <a:latin typeface="MS Mincho" panose="02020609040205080304" pitchFamily="49" charset="-128"/>
                <a:ea typeface="MS Mincho" panose="02020609040205080304" pitchFamily="49" charset="-128"/>
              </a:rPr>
              <a:t>3</a:t>
            </a:r>
            <a:r>
              <a:rPr lang="ja-JP" altLang="en-US" sz="2900" dirty="0">
                <a:latin typeface="MS Mincho" panose="02020609040205080304" pitchFamily="49" charset="-128"/>
                <a:ea typeface="MS Mincho" panose="02020609040205080304" pitchFamily="49" charset="-128"/>
              </a:rPr>
              <a:t>回たたきます。もう一度手をた</a:t>
            </a:r>
            <a:endParaRPr lang="en-AU" altLang="ja-JP" sz="2900" dirty="0">
              <a:latin typeface="MS Mincho" panose="02020609040205080304" pitchFamily="49" charset="-128"/>
              <a:ea typeface="MS Mincho" panose="02020609040205080304" pitchFamily="49" charset="-128"/>
            </a:endParaRPr>
          </a:p>
          <a:p>
            <a:pPr marL="0" indent="0">
              <a:buNone/>
            </a:pPr>
            <a:r>
              <a:rPr lang="ja-JP" altLang="en-US" sz="2900" dirty="0">
                <a:latin typeface="MS Mincho" panose="02020609040205080304" pitchFamily="49" charset="-128"/>
                <a:ea typeface="MS Mincho" panose="02020609040205080304" pitchFamily="49" charset="-128"/>
              </a:rPr>
              <a:t>たたいてカップを上にあげて下ろします。次にもう一度、手をたたいて、逆手でカップ</a:t>
            </a:r>
            <a:endParaRPr lang="en-AU" altLang="ja-JP" sz="2900" dirty="0">
              <a:latin typeface="MS Mincho" panose="02020609040205080304" pitchFamily="49" charset="-128"/>
              <a:ea typeface="MS Mincho" panose="02020609040205080304" pitchFamily="49" charset="-128"/>
            </a:endParaRPr>
          </a:p>
          <a:p>
            <a:pPr marL="0" indent="0">
              <a:buNone/>
            </a:pPr>
            <a:r>
              <a:rPr lang="ja-JP" altLang="en-US" sz="2900" dirty="0">
                <a:latin typeface="MS Mincho" panose="02020609040205080304" pitchFamily="49" charset="-128"/>
                <a:ea typeface="MS Mincho" panose="02020609040205080304" pitchFamily="49" charset="-128"/>
              </a:rPr>
              <a:t>持って、手のひらで打って、そのままカップを斜めにして机をたたきます。そのカップ</a:t>
            </a:r>
            <a:endParaRPr lang="en-AU" altLang="ja-JP" sz="2900" dirty="0">
              <a:latin typeface="MS Mincho" panose="02020609040205080304" pitchFamily="49" charset="-128"/>
              <a:ea typeface="MS Mincho" panose="02020609040205080304" pitchFamily="49" charset="-128"/>
            </a:endParaRPr>
          </a:p>
          <a:p>
            <a:pPr marL="0" indent="0">
              <a:buNone/>
            </a:pPr>
            <a:r>
              <a:rPr lang="ja-JP" altLang="en-US" sz="2900" dirty="0">
                <a:latin typeface="MS Mincho" panose="02020609040205080304" pitchFamily="49" charset="-128"/>
                <a:ea typeface="MS Mincho" panose="02020609040205080304" pitchFamily="49" charset="-128"/>
              </a:rPr>
              <a:t>を左手に移して、右手を置いて、カップをそのままこちらからかぶせます。</a:t>
            </a:r>
            <a:endParaRPr lang="en-AU" altLang="ja-JP" sz="2900" dirty="0">
              <a:latin typeface="MS Mincho" panose="02020609040205080304" pitchFamily="49" charset="-128"/>
              <a:ea typeface="MS Mincho" panose="02020609040205080304" pitchFamily="49" charset="-128"/>
            </a:endParaRPr>
          </a:p>
          <a:p>
            <a:pPr marL="0" indent="0">
              <a:buNone/>
            </a:pPr>
            <a:r>
              <a:rPr lang="ja-JP" altLang="en-US" sz="2900" dirty="0">
                <a:latin typeface="MS Mincho" panose="02020609040205080304" pitchFamily="49" charset="-128"/>
                <a:ea typeface="MS Mincho" panose="02020609040205080304" pitchFamily="49" charset="-128"/>
              </a:rPr>
              <a:t>それでは後半の部分をもう一度やってみます。まず手をたたいて、逆手でカップを持って、</a:t>
            </a:r>
            <a:endParaRPr lang="en-AU" altLang="ja-JP" sz="2900" dirty="0">
              <a:latin typeface="MS Mincho" panose="02020609040205080304" pitchFamily="49" charset="-128"/>
              <a:ea typeface="MS Mincho" panose="02020609040205080304" pitchFamily="49" charset="-128"/>
            </a:endParaRPr>
          </a:p>
          <a:p>
            <a:pPr marL="0" indent="0">
              <a:buNone/>
            </a:pPr>
            <a:r>
              <a:rPr lang="ja-JP" altLang="en-US" sz="2900" dirty="0">
                <a:latin typeface="MS Mincho" panose="02020609040205080304" pitchFamily="49" charset="-128"/>
                <a:ea typeface="MS Mincho" panose="02020609040205080304" pitchFamily="49" charset="-128"/>
              </a:rPr>
              <a:t>手のひらで打って、斜めに机をたたいて、左手にうつして、右手を机において、上から</a:t>
            </a:r>
            <a:endParaRPr lang="en-AU" altLang="ja-JP" sz="2900" dirty="0">
              <a:latin typeface="MS Mincho" panose="02020609040205080304" pitchFamily="49" charset="-128"/>
              <a:ea typeface="MS Mincho" panose="02020609040205080304" pitchFamily="49" charset="-128"/>
            </a:endParaRPr>
          </a:p>
          <a:p>
            <a:pPr marL="0" indent="0">
              <a:buNone/>
            </a:pPr>
            <a:r>
              <a:rPr lang="ja-JP" altLang="en-US" sz="2900" dirty="0">
                <a:latin typeface="MS Mincho" panose="02020609040205080304" pitchFamily="49" charset="-128"/>
                <a:ea typeface="MS Mincho" panose="02020609040205080304" pitchFamily="49" charset="-128"/>
              </a:rPr>
              <a:t>カップをかぶせます。それでは通してやってみます。</a:t>
            </a:r>
            <a:r>
              <a:rPr lang="en-AU" altLang="ja-JP" sz="2900" dirty="0">
                <a:latin typeface="MS Mincho" panose="02020609040205080304" pitchFamily="49" charset="-128"/>
                <a:ea typeface="MS Mincho" panose="02020609040205080304" pitchFamily="49" charset="-128"/>
              </a:rPr>
              <a:t>*</a:t>
            </a:r>
            <a:r>
              <a:rPr lang="ja-JP" altLang="en-US" sz="2900" dirty="0">
                <a:latin typeface="MS Mincho" panose="02020609040205080304" pitchFamily="49" charset="-128"/>
                <a:ea typeface="MS Mincho" panose="02020609040205080304" pitchFamily="49" charset="-128"/>
              </a:rPr>
              <a:t>手を</a:t>
            </a:r>
            <a:r>
              <a:rPr lang="en-US" altLang="ja-JP" sz="2900" dirty="0">
                <a:latin typeface="MS Mincho" panose="02020609040205080304" pitchFamily="49" charset="-128"/>
                <a:ea typeface="MS Mincho" panose="02020609040205080304" pitchFamily="49" charset="-128"/>
              </a:rPr>
              <a:t>2</a:t>
            </a:r>
            <a:r>
              <a:rPr lang="ja-JP" altLang="en-US" sz="2900" dirty="0">
                <a:latin typeface="MS Mincho" panose="02020609040205080304" pitchFamily="49" charset="-128"/>
                <a:ea typeface="MS Mincho" panose="02020609040205080304" pitchFamily="49" charset="-128"/>
              </a:rPr>
              <a:t>回たたいて、机を</a:t>
            </a:r>
            <a:r>
              <a:rPr lang="en-US" altLang="ja-JP" sz="2900" dirty="0">
                <a:latin typeface="MS Mincho" panose="02020609040205080304" pitchFamily="49" charset="-128"/>
                <a:ea typeface="MS Mincho" panose="02020609040205080304" pitchFamily="49" charset="-128"/>
              </a:rPr>
              <a:t>3</a:t>
            </a:r>
            <a:r>
              <a:rPr lang="ja-JP" altLang="en-US" sz="2900" dirty="0">
                <a:latin typeface="MS Mincho" panose="02020609040205080304" pitchFamily="49" charset="-128"/>
                <a:ea typeface="MS Mincho" panose="02020609040205080304" pitchFamily="49" charset="-128"/>
              </a:rPr>
              <a:t>回たたいて</a:t>
            </a:r>
            <a:endParaRPr lang="en-AU" altLang="ja-JP" sz="2900" dirty="0">
              <a:latin typeface="MS Mincho" panose="02020609040205080304" pitchFamily="49" charset="-128"/>
              <a:ea typeface="MS Mincho" panose="02020609040205080304" pitchFamily="49" charset="-128"/>
            </a:endParaRPr>
          </a:p>
          <a:p>
            <a:pPr marL="0" indent="0">
              <a:buNone/>
            </a:pPr>
            <a:r>
              <a:rPr lang="ja-JP" altLang="en-US" sz="2900" dirty="0">
                <a:latin typeface="MS Mincho" panose="02020609040205080304" pitchFamily="49" charset="-128"/>
                <a:ea typeface="MS Mincho" panose="02020609040205080304" pitchFamily="49" charset="-128"/>
              </a:rPr>
              <a:t>、もう一度手をたたいてカップを上に上げて下ろします。もう一度手をたたいて、逆手でカップ</a:t>
            </a:r>
            <a:endParaRPr lang="en-AU" altLang="ja-JP" sz="2900" dirty="0">
              <a:latin typeface="MS Mincho" panose="02020609040205080304" pitchFamily="49" charset="-128"/>
              <a:ea typeface="MS Mincho" panose="02020609040205080304" pitchFamily="49" charset="-128"/>
            </a:endParaRPr>
          </a:p>
          <a:p>
            <a:pPr marL="0" indent="0">
              <a:buNone/>
            </a:pPr>
            <a:r>
              <a:rPr lang="ja-JP" altLang="en-US" sz="2900" dirty="0">
                <a:latin typeface="MS Mincho" panose="02020609040205080304" pitchFamily="49" charset="-128"/>
                <a:ea typeface="MS Mincho" panose="02020609040205080304" pitchFamily="49" charset="-128"/>
              </a:rPr>
              <a:t>を持って、手のひらで打って、斜めに机をたたいて、左手にうつして、右手を机において、上から</a:t>
            </a:r>
          </a:p>
          <a:p>
            <a:pPr marL="0" indent="0">
              <a:buNone/>
            </a:pPr>
            <a:r>
              <a:rPr lang="ja-JP" altLang="en-US" sz="2900" dirty="0">
                <a:latin typeface="MS Mincho" panose="02020609040205080304" pitchFamily="49" charset="-128"/>
                <a:ea typeface="MS Mincho" panose="02020609040205080304" pitchFamily="49" charset="-128"/>
              </a:rPr>
              <a:t>カップをかぶせます。少し早くなります。</a:t>
            </a:r>
            <a:r>
              <a:rPr lang="en-AU" altLang="ja-JP" sz="2900" dirty="0">
                <a:latin typeface="MS Mincho" panose="02020609040205080304" pitchFamily="49" charset="-128"/>
                <a:ea typeface="MS Mincho" panose="02020609040205080304" pitchFamily="49" charset="-128"/>
              </a:rPr>
              <a:t>*</a:t>
            </a:r>
            <a:r>
              <a:rPr lang="ja-JP" altLang="en-US" sz="2900" dirty="0">
                <a:latin typeface="MS Mincho" panose="02020609040205080304" pitchFamily="49" charset="-128"/>
                <a:ea typeface="MS Mincho" panose="02020609040205080304" pitchFamily="49" charset="-128"/>
              </a:rPr>
              <a:t>くりかえし　これで終わりです。</a:t>
            </a:r>
            <a:endParaRPr lang="en-AU" altLang="ja-JP" sz="2900" dirty="0">
              <a:latin typeface="MS Mincho" panose="02020609040205080304" pitchFamily="49" charset="-128"/>
              <a:ea typeface="MS Mincho" panose="02020609040205080304" pitchFamily="49" charset="-128"/>
            </a:endParaRPr>
          </a:p>
          <a:p>
            <a:endParaRPr lang="en-AU" dirty="0"/>
          </a:p>
        </p:txBody>
      </p:sp>
    </p:spTree>
    <p:extLst>
      <p:ext uri="{BB962C8B-B14F-4D97-AF65-F5344CB8AC3E}">
        <p14:creationId xmlns:p14="http://schemas.microsoft.com/office/powerpoint/2010/main" val="127853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Vocabulary</a:t>
            </a:r>
          </a:p>
        </p:txBody>
      </p:sp>
      <p:sp>
        <p:nvSpPr>
          <p:cNvPr id="3" name="Content Placeholder 2"/>
          <p:cNvSpPr>
            <a:spLocks noGrp="1"/>
          </p:cNvSpPr>
          <p:nvPr>
            <p:ph idx="1"/>
          </p:nvPr>
        </p:nvSpPr>
        <p:spPr>
          <a:xfrm>
            <a:off x="4976031" y="963877"/>
            <a:ext cx="6377769" cy="4930246"/>
          </a:xfrm>
        </p:spPr>
        <p:txBody>
          <a:bodyPr anchor="ctr">
            <a:normAutofit fontScale="32500" lnSpcReduction="20000"/>
          </a:bodyPr>
          <a:lstStyle/>
          <a:p>
            <a:pPr marL="0" indent="0">
              <a:buNone/>
            </a:pPr>
            <a:r>
              <a:rPr lang="ja-JP" altLang="en-US" sz="2400" dirty="0"/>
              <a:t>たび </a:t>
            </a:r>
            <a:r>
              <a:rPr lang="ja-JP" altLang="en-US" sz="2400" dirty="0">
                <a:highlight>
                  <a:srgbClr val="00FFFF"/>
                </a:highlight>
              </a:rPr>
              <a:t>旅</a:t>
            </a:r>
            <a:r>
              <a:rPr lang="ja-JP" altLang="en-US" sz="2400" dirty="0"/>
              <a:t> </a:t>
            </a:r>
            <a:r>
              <a:rPr lang="en-AU" sz="2400" dirty="0"/>
              <a:t>Trip</a:t>
            </a:r>
          </a:p>
          <a:p>
            <a:pPr marL="0" indent="0">
              <a:buNone/>
            </a:pPr>
            <a:r>
              <a:rPr lang="ja-JP" altLang="en-US" sz="2400" dirty="0"/>
              <a:t>きっぷ 切符 </a:t>
            </a:r>
            <a:r>
              <a:rPr lang="en-AU" sz="2400" dirty="0"/>
              <a:t>Ticket </a:t>
            </a:r>
          </a:p>
          <a:p>
            <a:pPr marL="0" indent="0">
              <a:buNone/>
            </a:pPr>
            <a:r>
              <a:rPr lang="ja-JP" altLang="en-US" sz="2400" dirty="0"/>
              <a:t>いっぽん </a:t>
            </a:r>
            <a:r>
              <a:rPr lang="ja-JP" altLang="en-US" sz="2400" dirty="0">
                <a:highlight>
                  <a:srgbClr val="FFFF00"/>
                </a:highlight>
              </a:rPr>
              <a:t>一本 </a:t>
            </a:r>
            <a:r>
              <a:rPr lang="en-US" altLang="ja-JP" sz="2400" dirty="0"/>
              <a:t>1 </a:t>
            </a:r>
            <a:r>
              <a:rPr lang="en-AU" sz="2400" dirty="0"/>
              <a:t>bottle - </a:t>
            </a:r>
            <a:r>
              <a:rPr lang="ja-JP" altLang="en-US" sz="2400" dirty="0"/>
              <a:t>にほん </a:t>
            </a:r>
            <a:r>
              <a:rPr lang="ja-JP" altLang="en-US" sz="2400" dirty="0">
                <a:highlight>
                  <a:srgbClr val="FFFF00"/>
                </a:highlight>
              </a:rPr>
              <a:t>二本</a:t>
            </a:r>
            <a:r>
              <a:rPr lang="ja-JP" altLang="en-US" sz="2400" dirty="0"/>
              <a:t>  </a:t>
            </a:r>
            <a:r>
              <a:rPr lang="en-US" altLang="ja-JP" sz="2400" dirty="0"/>
              <a:t>2 </a:t>
            </a:r>
            <a:r>
              <a:rPr lang="en-AU" sz="2400" dirty="0"/>
              <a:t>bottles - </a:t>
            </a:r>
            <a:r>
              <a:rPr lang="ja-JP" altLang="en-US" sz="2400" dirty="0"/>
              <a:t>さんぼん</a:t>
            </a:r>
            <a:r>
              <a:rPr lang="ja-JP" altLang="en-US" sz="2400" dirty="0">
                <a:highlight>
                  <a:srgbClr val="FFFF00"/>
                </a:highlight>
              </a:rPr>
              <a:t>三本</a:t>
            </a:r>
            <a:r>
              <a:rPr lang="ja-JP" altLang="en-US" sz="2400" dirty="0"/>
              <a:t> </a:t>
            </a:r>
            <a:r>
              <a:rPr lang="en-US" altLang="ja-JP" sz="2400" dirty="0"/>
              <a:t>3 </a:t>
            </a:r>
            <a:r>
              <a:rPr lang="en-AU" sz="2400" dirty="0"/>
              <a:t>bottles - </a:t>
            </a:r>
            <a:r>
              <a:rPr lang="ja-JP" altLang="en-US" sz="2400" dirty="0"/>
              <a:t>よんほん </a:t>
            </a:r>
            <a:r>
              <a:rPr lang="ja-JP" altLang="en-US" sz="2400" dirty="0">
                <a:highlight>
                  <a:srgbClr val="FFFF00"/>
                </a:highlight>
              </a:rPr>
              <a:t>四本</a:t>
            </a:r>
            <a:r>
              <a:rPr lang="ja-JP" altLang="en-US" sz="2400" dirty="0"/>
              <a:t>  </a:t>
            </a:r>
            <a:r>
              <a:rPr lang="en-US" altLang="ja-JP" sz="2400" dirty="0"/>
              <a:t>4 </a:t>
            </a:r>
            <a:r>
              <a:rPr lang="en-AU" sz="2400" dirty="0"/>
              <a:t>bottles - </a:t>
            </a:r>
            <a:r>
              <a:rPr lang="ja-JP" altLang="en-US" sz="2400" dirty="0"/>
              <a:t>ごほん </a:t>
            </a:r>
            <a:r>
              <a:rPr lang="ja-JP" altLang="en-US" sz="2400" dirty="0">
                <a:highlight>
                  <a:srgbClr val="FFFF00"/>
                </a:highlight>
              </a:rPr>
              <a:t>五本</a:t>
            </a:r>
            <a:r>
              <a:rPr lang="ja-JP" altLang="en-US" sz="2400" dirty="0"/>
              <a:t> </a:t>
            </a:r>
            <a:r>
              <a:rPr lang="en-US" altLang="ja-JP" sz="2400" dirty="0"/>
              <a:t>5 </a:t>
            </a:r>
            <a:r>
              <a:rPr lang="en-AU" sz="2400" dirty="0"/>
              <a:t>bottles</a:t>
            </a:r>
          </a:p>
          <a:p>
            <a:pPr marL="0" indent="0">
              <a:buNone/>
            </a:pPr>
            <a:r>
              <a:rPr lang="ja-JP" altLang="en-US" sz="2400" dirty="0"/>
              <a:t>ろっぽん </a:t>
            </a:r>
            <a:r>
              <a:rPr lang="ja-JP" altLang="en-US" sz="2400" dirty="0">
                <a:highlight>
                  <a:srgbClr val="FFFF00"/>
                </a:highlight>
              </a:rPr>
              <a:t>六本</a:t>
            </a:r>
            <a:r>
              <a:rPr lang="ja-JP" altLang="en-US" sz="2400" dirty="0"/>
              <a:t> </a:t>
            </a:r>
            <a:r>
              <a:rPr lang="en-US" altLang="ja-JP" sz="2400" dirty="0"/>
              <a:t>6 </a:t>
            </a:r>
            <a:r>
              <a:rPr lang="en-AU" sz="2400" dirty="0"/>
              <a:t>bottles - </a:t>
            </a:r>
            <a:r>
              <a:rPr lang="ja-JP" altLang="en-US" sz="2400" dirty="0"/>
              <a:t>ななほん </a:t>
            </a:r>
            <a:r>
              <a:rPr lang="ja-JP" altLang="en-US" sz="2400" dirty="0">
                <a:highlight>
                  <a:srgbClr val="FFFF00"/>
                </a:highlight>
              </a:rPr>
              <a:t>七本</a:t>
            </a:r>
            <a:r>
              <a:rPr lang="ja-JP" altLang="en-US" sz="2400" dirty="0"/>
              <a:t> </a:t>
            </a:r>
            <a:r>
              <a:rPr lang="en-US" altLang="ja-JP" sz="2400" dirty="0"/>
              <a:t>7 </a:t>
            </a:r>
            <a:r>
              <a:rPr lang="en-AU" sz="2400" dirty="0"/>
              <a:t>bottles - </a:t>
            </a:r>
            <a:r>
              <a:rPr lang="ja-JP" altLang="en-US" sz="2400" dirty="0"/>
              <a:t>はっぽん </a:t>
            </a:r>
            <a:r>
              <a:rPr lang="ja-JP" altLang="en-US" sz="2400" dirty="0">
                <a:highlight>
                  <a:srgbClr val="FFFF00"/>
                </a:highlight>
              </a:rPr>
              <a:t>八本</a:t>
            </a:r>
            <a:r>
              <a:rPr lang="ja-JP" altLang="en-US" sz="2400" dirty="0"/>
              <a:t> </a:t>
            </a:r>
            <a:r>
              <a:rPr lang="en-US" altLang="ja-JP" sz="2400" dirty="0"/>
              <a:t>8 </a:t>
            </a:r>
            <a:r>
              <a:rPr lang="en-AU" sz="2400" dirty="0"/>
              <a:t>bottles - </a:t>
            </a:r>
            <a:r>
              <a:rPr lang="ja-JP" altLang="en-US" sz="2400" dirty="0"/>
              <a:t>きゅうほん </a:t>
            </a:r>
            <a:r>
              <a:rPr lang="ja-JP" altLang="en-US" sz="2400" dirty="0">
                <a:highlight>
                  <a:srgbClr val="FFFF00"/>
                </a:highlight>
              </a:rPr>
              <a:t>九本</a:t>
            </a:r>
            <a:r>
              <a:rPr lang="ja-JP" altLang="en-US" sz="2400" dirty="0"/>
              <a:t>  </a:t>
            </a:r>
            <a:r>
              <a:rPr lang="en-US" altLang="ja-JP" sz="2400" dirty="0"/>
              <a:t>9 </a:t>
            </a:r>
            <a:r>
              <a:rPr lang="en-AU" sz="2400" dirty="0"/>
              <a:t>bottles</a:t>
            </a:r>
          </a:p>
          <a:p>
            <a:pPr marL="0" indent="0">
              <a:buNone/>
            </a:pPr>
            <a:r>
              <a:rPr lang="ja-JP" altLang="en-US" sz="2400" dirty="0"/>
              <a:t>じゅっぽん</a:t>
            </a:r>
            <a:r>
              <a:rPr lang="ja-JP" altLang="en-US" sz="2400" dirty="0">
                <a:highlight>
                  <a:srgbClr val="FFFF00"/>
                </a:highlight>
              </a:rPr>
              <a:t>十本 </a:t>
            </a:r>
            <a:r>
              <a:rPr lang="en-US" altLang="ja-JP" sz="2400" dirty="0"/>
              <a:t>10 </a:t>
            </a:r>
            <a:r>
              <a:rPr lang="en-AU" sz="2400" dirty="0"/>
              <a:t>bottles </a:t>
            </a:r>
          </a:p>
          <a:p>
            <a:pPr marL="0" indent="0">
              <a:buNone/>
            </a:pPr>
            <a:r>
              <a:rPr lang="ja-JP" altLang="en-US" sz="2400" dirty="0"/>
              <a:t>あるく </a:t>
            </a:r>
            <a:r>
              <a:rPr lang="ja-JP" altLang="en-US" sz="2400" dirty="0">
                <a:highlight>
                  <a:srgbClr val="FFFF00"/>
                </a:highlight>
              </a:rPr>
              <a:t>歩く</a:t>
            </a:r>
            <a:r>
              <a:rPr lang="ja-JP" altLang="en-US" sz="2400" dirty="0"/>
              <a:t> </a:t>
            </a:r>
            <a:r>
              <a:rPr lang="en-AU" sz="2400" dirty="0"/>
              <a:t>to walk </a:t>
            </a:r>
          </a:p>
          <a:p>
            <a:pPr marL="0" indent="0">
              <a:buNone/>
            </a:pPr>
            <a:r>
              <a:rPr lang="ja-JP" altLang="en-US" sz="2400" dirty="0"/>
              <a:t>あした </a:t>
            </a:r>
            <a:r>
              <a:rPr lang="ja-JP" altLang="en-US" sz="2400" dirty="0">
                <a:highlight>
                  <a:srgbClr val="FFFF00"/>
                </a:highlight>
              </a:rPr>
              <a:t>明日</a:t>
            </a:r>
            <a:r>
              <a:rPr lang="ja-JP" altLang="en-US" sz="2400" dirty="0"/>
              <a:t> </a:t>
            </a:r>
            <a:r>
              <a:rPr lang="en-AU" sz="2400" dirty="0"/>
              <a:t>tomorrow</a:t>
            </a:r>
          </a:p>
          <a:p>
            <a:pPr marL="0" indent="0">
              <a:buNone/>
            </a:pPr>
            <a:r>
              <a:rPr lang="ja-JP" altLang="en-US" sz="2400" dirty="0"/>
              <a:t>あいたくなる </a:t>
            </a:r>
            <a:r>
              <a:rPr lang="ja-JP" altLang="en-US" sz="2400" dirty="0">
                <a:highlight>
                  <a:srgbClr val="FFFF00"/>
                </a:highlight>
              </a:rPr>
              <a:t>会いたくなる</a:t>
            </a:r>
            <a:r>
              <a:rPr lang="ja-JP" altLang="en-US" sz="2400" dirty="0"/>
              <a:t>  </a:t>
            </a:r>
            <a:r>
              <a:rPr lang="en-AU" sz="2400" dirty="0"/>
              <a:t>You will miss me</a:t>
            </a:r>
          </a:p>
          <a:p>
            <a:pPr marL="0" indent="0">
              <a:buNone/>
            </a:pPr>
            <a:r>
              <a:rPr lang="ja-JP" altLang="en-US" sz="2400" dirty="0"/>
              <a:t>このかみ  </a:t>
            </a:r>
            <a:r>
              <a:rPr lang="ja-JP" altLang="en-US" sz="2400" dirty="0">
                <a:highlight>
                  <a:srgbClr val="00FFFF"/>
                </a:highlight>
              </a:rPr>
              <a:t>この髪 </a:t>
            </a:r>
            <a:r>
              <a:rPr lang="en-AU" sz="2400" dirty="0"/>
              <a:t>This hair 　</a:t>
            </a:r>
          </a:p>
          <a:p>
            <a:pPr marL="0" indent="0">
              <a:buNone/>
            </a:pPr>
            <a:r>
              <a:rPr lang="ja-JP" altLang="en-US" sz="2400" dirty="0"/>
              <a:t>えがお  </a:t>
            </a:r>
            <a:r>
              <a:rPr lang="ja-JP" altLang="en-US" sz="2400" dirty="0">
                <a:highlight>
                  <a:srgbClr val="00FFFF"/>
                </a:highlight>
              </a:rPr>
              <a:t>笑顔 </a:t>
            </a:r>
            <a:r>
              <a:rPr lang="en-AU" sz="2400" dirty="0"/>
              <a:t>smile</a:t>
            </a:r>
          </a:p>
          <a:p>
            <a:pPr marL="0" indent="0">
              <a:buNone/>
            </a:pPr>
            <a:r>
              <a:rPr lang="ja-JP" altLang="en-US" sz="2400" dirty="0"/>
              <a:t>こうかいする </a:t>
            </a:r>
            <a:r>
              <a:rPr lang="ja-JP" altLang="en-US" sz="2400" dirty="0">
                <a:highlight>
                  <a:srgbClr val="00FFFF"/>
                </a:highlight>
              </a:rPr>
              <a:t>後悔する</a:t>
            </a:r>
            <a:r>
              <a:rPr lang="ja-JP" altLang="en-US" sz="2400" dirty="0"/>
              <a:t> </a:t>
            </a:r>
            <a:r>
              <a:rPr lang="en-AU" sz="2400" dirty="0"/>
              <a:t>to regret </a:t>
            </a:r>
          </a:p>
          <a:p>
            <a:pPr marL="0" indent="0">
              <a:buNone/>
            </a:pPr>
            <a:r>
              <a:rPr lang="ja-JP" altLang="en-US" sz="2400" dirty="0"/>
              <a:t>すばらしいけしき  </a:t>
            </a:r>
            <a:r>
              <a:rPr lang="ja-JP" altLang="en-US" sz="2400" dirty="0">
                <a:highlight>
                  <a:srgbClr val="00FFFF"/>
                </a:highlight>
              </a:rPr>
              <a:t>すばらしい景色</a:t>
            </a:r>
            <a:r>
              <a:rPr lang="ja-JP" altLang="en-US" sz="2400" dirty="0"/>
              <a:t> </a:t>
            </a:r>
            <a:r>
              <a:rPr lang="en-AU" sz="2400" dirty="0"/>
              <a:t>beautiful view</a:t>
            </a:r>
          </a:p>
          <a:p>
            <a:pPr marL="0" indent="0">
              <a:buNone/>
            </a:pPr>
            <a:r>
              <a:rPr lang="ja-JP" altLang="en-US" sz="2400" dirty="0"/>
              <a:t>やま </a:t>
            </a:r>
            <a:r>
              <a:rPr lang="ja-JP" altLang="en-US" sz="2400" dirty="0">
                <a:highlight>
                  <a:srgbClr val="FFFF00"/>
                </a:highlight>
              </a:rPr>
              <a:t>山</a:t>
            </a:r>
            <a:r>
              <a:rPr lang="ja-JP" altLang="en-US" sz="2400" dirty="0"/>
              <a:t> </a:t>
            </a:r>
            <a:r>
              <a:rPr lang="en-AU" sz="2400" dirty="0"/>
              <a:t>Mountain 　</a:t>
            </a:r>
          </a:p>
          <a:p>
            <a:pPr marL="0" indent="0">
              <a:buNone/>
            </a:pPr>
            <a:r>
              <a:rPr lang="ja-JP" altLang="en-US" sz="2400" dirty="0"/>
              <a:t>かわ </a:t>
            </a:r>
            <a:r>
              <a:rPr lang="ja-JP" altLang="en-US" sz="2400" dirty="0">
                <a:highlight>
                  <a:srgbClr val="FFFF00"/>
                </a:highlight>
              </a:rPr>
              <a:t>川</a:t>
            </a:r>
            <a:r>
              <a:rPr lang="ja-JP" altLang="en-US" sz="2400" dirty="0"/>
              <a:t> </a:t>
            </a:r>
            <a:r>
              <a:rPr lang="en-AU" sz="2400" dirty="0"/>
              <a:t>river　</a:t>
            </a:r>
          </a:p>
          <a:p>
            <a:pPr marL="0" indent="0">
              <a:buNone/>
            </a:pPr>
            <a:r>
              <a:rPr lang="ja-JP" altLang="en-US" sz="2400" dirty="0"/>
              <a:t>うみ </a:t>
            </a:r>
            <a:r>
              <a:rPr lang="ja-JP" altLang="en-US" sz="2400" dirty="0">
                <a:highlight>
                  <a:srgbClr val="FFFF00"/>
                </a:highlight>
              </a:rPr>
              <a:t>海</a:t>
            </a:r>
            <a:r>
              <a:rPr lang="en-AU" sz="2400" dirty="0"/>
              <a:t>S </a:t>
            </a:r>
            <a:r>
              <a:rPr lang="en-AU" sz="2400" dirty="0" err="1"/>
              <a:t>ea</a:t>
            </a:r>
            <a:r>
              <a:rPr lang="en-AU" sz="2400" dirty="0"/>
              <a:t>　</a:t>
            </a:r>
          </a:p>
          <a:p>
            <a:pPr marL="0" indent="0">
              <a:buNone/>
            </a:pPr>
            <a:r>
              <a:rPr lang="ja-JP" altLang="en-US" sz="2400" dirty="0"/>
              <a:t>そら</a:t>
            </a:r>
            <a:r>
              <a:rPr lang="ja-JP" altLang="en-US" sz="2400" dirty="0">
                <a:highlight>
                  <a:srgbClr val="FFFF00"/>
                </a:highlight>
              </a:rPr>
              <a:t>空</a:t>
            </a:r>
            <a:r>
              <a:rPr lang="ja-JP" altLang="en-US" sz="2400" dirty="0"/>
              <a:t> </a:t>
            </a:r>
            <a:r>
              <a:rPr lang="en-AU" sz="2400" dirty="0"/>
              <a:t>Sky 　</a:t>
            </a:r>
          </a:p>
          <a:p>
            <a:pPr marL="0" indent="0">
              <a:buNone/>
            </a:pPr>
            <a:r>
              <a:rPr lang="ja-JP" altLang="en-US" sz="2400" dirty="0"/>
              <a:t>そうげん </a:t>
            </a:r>
            <a:r>
              <a:rPr lang="ja-JP" altLang="en-US" sz="2400" dirty="0">
                <a:highlight>
                  <a:srgbClr val="00FFFF"/>
                </a:highlight>
              </a:rPr>
              <a:t>草原</a:t>
            </a:r>
            <a:r>
              <a:rPr lang="ja-JP" altLang="en-US" sz="2400" dirty="0"/>
              <a:t> </a:t>
            </a:r>
            <a:r>
              <a:rPr lang="en-AU" sz="2400" dirty="0"/>
              <a:t>Grass field </a:t>
            </a:r>
          </a:p>
          <a:p>
            <a:pPr marL="0" indent="0">
              <a:buNone/>
            </a:pPr>
            <a:r>
              <a:rPr lang="ja-JP" altLang="en-US" sz="2400" dirty="0"/>
              <a:t>すべて </a:t>
            </a:r>
            <a:r>
              <a:rPr lang="ja-JP" altLang="en-US" sz="2400" dirty="0">
                <a:highlight>
                  <a:srgbClr val="00FFFF"/>
                </a:highlight>
              </a:rPr>
              <a:t>全て</a:t>
            </a:r>
            <a:r>
              <a:rPr lang="en-AU" sz="2400" dirty="0"/>
              <a:t>all</a:t>
            </a:r>
          </a:p>
          <a:p>
            <a:pPr marL="0" indent="0">
              <a:buNone/>
            </a:pPr>
            <a:r>
              <a:rPr lang="ja-JP" altLang="en-US" sz="2400" dirty="0"/>
              <a:t>きっと　</a:t>
            </a:r>
            <a:r>
              <a:rPr lang="en-AU" sz="2400" dirty="0"/>
              <a:t>surely </a:t>
            </a:r>
          </a:p>
          <a:p>
            <a:pPr marL="0" indent="0">
              <a:buNone/>
            </a:pPr>
            <a:r>
              <a:rPr lang="ja-JP" altLang="en-US" sz="2400" dirty="0"/>
              <a:t>とおく </a:t>
            </a:r>
            <a:r>
              <a:rPr lang="ja-JP" altLang="en-US" sz="2400" dirty="0">
                <a:highlight>
                  <a:srgbClr val="00FFFF"/>
                </a:highlight>
              </a:rPr>
              <a:t>遠く</a:t>
            </a:r>
            <a:r>
              <a:rPr lang="en-AU" sz="2400" dirty="0"/>
              <a:t>Far away</a:t>
            </a:r>
          </a:p>
          <a:p>
            <a:pPr marL="0" indent="0">
              <a:buNone/>
            </a:pPr>
            <a:r>
              <a:rPr lang="ja-JP" altLang="en-US" sz="2400" dirty="0"/>
              <a:t>しらないところ  </a:t>
            </a:r>
            <a:r>
              <a:rPr lang="ja-JP" altLang="en-US" sz="2400" dirty="0">
                <a:highlight>
                  <a:srgbClr val="00FFFF"/>
                </a:highlight>
              </a:rPr>
              <a:t>知らない所</a:t>
            </a:r>
            <a:r>
              <a:rPr lang="ja-JP" altLang="en-US" sz="2400" dirty="0"/>
              <a:t> </a:t>
            </a:r>
            <a:r>
              <a:rPr lang="en-AU" sz="2400" dirty="0"/>
              <a:t>The place where you don’t know</a:t>
            </a:r>
          </a:p>
          <a:p>
            <a:pPr marL="0" indent="0">
              <a:buNone/>
            </a:pPr>
            <a:r>
              <a:rPr lang="ja-JP" altLang="en-US" sz="2400" dirty="0"/>
              <a:t>あるきだす </a:t>
            </a:r>
            <a:r>
              <a:rPr lang="ja-JP" altLang="en-US" sz="2400" dirty="0">
                <a:highlight>
                  <a:srgbClr val="FFFF00"/>
                </a:highlight>
              </a:rPr>
              <a:t>歩き出す</a:t>
            </a:r>
            <a:r>
              <a:rPr lang="ja-JP" altLang="en-US" sz="2400" dirty="0"/>
              <a:t>  </a:t>
            </a:r>
            <a:r>
              <a:rPr lang="en-AU" sz="2400" dirty="0"/>
              <a:t>I start walking </a:t>
            </a:r>
          </a:p>
          <a:p>
            <a:endParaRPr sz="2400" dirty="0"/>
          </a:p>
        </p:txBody>
      </p:sp>
    </p:spTree>
    <p:extLst>
      <p:ext uri="{BB962C8B-B14F-4D97-AF65-F5344CB8AC3E}">
        <p14:creationId xmlns:p14="http://schemas.microsoft.com/office/powerpoint/2010/main" val="2069539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C94588-833B-4358-9A96-678135B23978}"/>
              </a:ext>
            </a:extLst>
          </p:cNvPr>
          <p:cNvSpPr>
            <a:spLocks noGrp="1"/>
          </p:cNvSpPr>
          <p:nvPr>
            <p:ph type="title"/>
          </p:nvPr>
        </p:nvSpPr>
        <p:spPr>
          <a:xfrm>
            <a:off x="838199" y="963876"/>
            <a:ext cx="3816081" cy="5121039"/>
          </a:xfrm>
        </p:spPr>
        <p:txBody>
          <a:bodyPr>
            <a:normAutofit/>
          </a:bodyPr>
          <a:lstStyle/>
          <a:p>
            <a:pPr algn="r"/>
            <a:r>
              <a:rPr lang="en-AU" dirty="0">
                <a:solidFill>
                  <a:schemeClr val="accent1"/>
                </a:solidFill>
              </a:rPr>
              <a:t>Lyrics in Japanese Hiragana Script  </a:t>
            </a:r>
          </a:p>
        </p:txBody>
      </p:sp>
      <p:sp>
        <p:nvSpPr>
          <p:cNvPr id="3" name="Content Placeholder 2">
            <a:extLst>
              <a:ext uri="{FF2B5EF4-FFF2-40B4-BE49-F238E27FC236}">
                <a16:creationId xmlns:a16="http://schemas.microsoft.com/office/drawing/2014/main" id="{0EC783BD-5E4A-4BDF-A467-0C76F6C82DB6}"/>
              </a:ext>
            </a:extLst>
          </p:cNvPr>
          <p:cNvSpPr>
            <a:spLocks noGrp="1"/>
          </p:cNvSpPr>
          <p:nvPr>
            <p:ph idx="1"/>
          </p:nvPr>
        </p:nvSpPr>
        <p:spPr>
          <a:xfrm>
            <a:off x="5170915" y="975252"/>
            <a:ext cx="2680880" cy="4825999"/>
          </a:xfrm>
        </p:spPr>
        <p:txBody>
          <a:bodyPr anchor="ctr">
            <a:normAutofit lnSpcReduction="10000"/>
          </a:bodyPr>
          <a:lstStyle/>
          <a:p>
            <a:pPr marL="0" indent="0">
              <a:buNone/>
            </a:pPr>
            <a:r>
              <a:rPr lang="ja-JP" altLang="en-US" sz="600" b="1" dirty="0"/>
              <a:t>カップソング　</a:t>
            </a:r>
            <a:r>
              <a:rPr lang="ja-JP" altLang="en-US" sz="600" b="1" dirty="0">
                <a:highlight>
                  <a:srgbClr val="FFFF00"/>
                </a:highlight>
              </a:rPr>
              <a:t>にほん</a:t>
            </a:r>
            <a:r>
              <a:rPr lang="ja-JP" altLang="en-US" sz="600" b="1" dirty="0"/>
              <a:t>バージョン</a:t>
            </a:r>
          </a:p>
          <a:p>
            <a:pPr marL="0" indent="0">
              <a:buNone/>
            </a:pPr>
            <a:r>
              <a:rPr lang="ja-JP" altLang="en-US" sz="600" b="1" dirty="0">
                <a:highlight>
                  <a:srgbClr val="00FFFF"/>
                </a:highlight>
              </a:rPr>
              <a:t>たび</a:t>
            </a:r>
            <a:r>
              <a:rPr lang="ja-JP" altLang="en-US" sz="600" b="1" dirty="0"/>
              <a:t>のきっぷ　ポケットにおみずも</a:t>
            </a:r>
            <a:r>
              <a:rPr lang="ja-JP" altLang="en-US" sz="600" b="1" dirty="0">
                <a:highlight>
                  <a:srgbClr val="FFFF00"/>
                </a:highlight>
              </a:rPr>
              <a:t>にほん</a:t>
            </a:r>
          </a:p>
          <a:p>
            <a:pPr marL="0" indent="0">
              <a:buNone/>
            </a:pPr>
            <a:r>
              <a:rPr lang="ja-JP" altLang="en-US" sz="600" b="1" dirty="0"/>
              <a:t>ともに　</a:t>
            </a:r>
            <a:r>
              <a:rPr lang="ja-JP" altLang="en-US" sz="600" b="1" dirty="0">
                <a:highlight>
                  <a:srgbClr val="FFFF00"/>
                </a:highlight>
              </a:rPr>
              <a:t>あるくひと</a:t>
            </a:r>
            <a:r>
              <a:rPr lang="ja-JP" altLang="en-US" sz="600" b="1" dirty="0"/>
              <a:t>は　だれもいないけど</a:t>
            </a:r>
          </a:p>
          <a:p>
            <a:pPr marL="0" indent="0">
              <a:buNone/>
            </a:pPr>
            <a:r>
              <a:rPr lang="ja-JP" altLang="en-US" sz="600" b="1" dirty="0">
                <a:highlight>
                  <a:srgbClr val="FFFF00"/>
                </a:highlight>
              </a:rPr>
              <a:t>あした</a:t>
            </a:r>
            <a:r>
              <a:rPr lang="ja-JP" altLang="en-US" sz="600" b="1" dirty="0"/>
              <a:t>　</a:t>
            </a:r>
            <a:r>
              <a:rPr lang="ja-JP" altLang="en-US" sz="600" b="1" dirty="0">
                <a:highlight>
                  <a:srgbClr val="00FFFF"/>
                </a:highlight>
              </a:rPr>
              <a:t>でてゆく</a:t>
            </a:r>
            <a:r>
              <a:rPr lang="ja-JP" altLang="en-US" sz="600" b="1" dirty="0"/>
              <a:t>わ</a:t>
            </a:r>
          </a:p>
          <a:p>
            <a:pPr marL="0" indent="0">
              <a:buNone/>
            </a:pPr>
            <a:r>
              <a:rPr lang="ja-JP" altLang="en-US" sz="600" b="1" dirty="0">
                <a:highlight>
                  <a:srgbClr val="FFFF00"/>
                </a:highlight>
              </a:rPr>
              <a:t>わたし</a:t>
            </a:r>
            <a:r>
              <a:rPr lang="ja-JP" altLang="en-US" sz="600" b="1" dirty="0"/>
              <a:t>が　いなくなったら  きっと　</a:t>
            </a:r>
            <a:r>
              <a:rPr lang="ja-JP" altLang="en-US" sz="600" b="1" dirty="0">
                <a:highlight>
                  <a:srgbClr val="FFFF00"/>
                </a:highlight>
              </a:rPr>
              <a:t>あいたくなる</a:t>
            </a:r>
          </a:p>
          <a:p>
            <a:pPr marL="0" indent="0">
              <a:buNone/>
            </a:pPr>
            <a:r>
              <a:rPr lang="ja-JP" altLang="en-US" sz="600" b="1" dirty="0"/>
              <a:t>この</a:t>
            </a:r>
            <a:r>
              <a:rPr lang="ja-JP" altLang="en-US" sz="600" b="1" dirty="0">
                <a:highlight>
                  <a:srgbClr val="00FFFF"/>
                </a:highlight>
              </a:rPr>
              <a:t>かみ</a:t>
            </a:r>
            <a:r>
              <a:rPr lang="ja-JP" altLang="en-US" sz="600" b="1" dirty="0"/>
              <a:t>も　</a:t>
            </a:r>
            <a:r>
              <a:rPr lang="ja-JP" altLang="en-US" sz="600" b="1" dirty="0">
                <a:highlight>
                  <a:srgbClr val="00FFFF"/>
                </a:highlight>
              </a:rPr>
              <a:t>えがお</a:t>
            </a:r>
            <a:r>
              <a:rPr lang="ja-JP" altLang="en-US" sz="600" b="1" dirty="0"/>
              <a:t>も　なつかしくなるわ</a:t>
            </a:r>
          </a:p>
          <a:p>
            <a:pPr marL="0" indent="0">
              <a:buNone/>
            </a:pPr>
            <a:r>
              <a:rPr lang="ja-JP" altLang="en-US" sz="600" b="1" dirty="0">
                <a:highlight>
                  <a:srgbClr val="00FFFF"/>
                </a:highlight>
              </a:rPr>
              <a:t>こうかい</a:t>
            </a:r>
            <a:r>
              <a:rPr lang="ja-JP" altLang="en-US" sz="600" b="1" dirty="0"/>
              <a:t>するはず</a:t>
            </a:r>
          </a:p>
          <a:p>
            <a:pPr marL="0" indent="0">
              <a:buNone/>
            </a:pPr>
            <a:r>
              <a:rPr lang="ja-JP" altLang="en-US" sz="600" b="1" dirty="0">
                <a:highlight>
                  <a:srgbClr val="FFFF00"/>
                </a:highlight>
              </a:rPr>
              <a:t>わたし</a:t>
            </a:r>
            <a:r>
              <a:rPr lang="ja-JP" altLang="en-US" sz="600" b="1" dirty="0"/>
              <a:t>が　いなくなったら　きっと　　</a:t>
            </a:r>
            <a:r>
              <a:rPr lang="ja-JP" altLang="en-US" sz="600" b="1" dirty="0">
                <a:highlight>
                  <a:srgbClr val="FFFF00"/>
                </a:highlight>
              </a:rPr>
              <a:t>あいたくなる</a:t>
            </a:r>
          </a:p>
          <a:p>
            <a:pPr marL="0" indent="0">
              <a:buNone/>
            </a:pPr>
            <a:r>
              <a:rPr lang="ja-JP" altLang="en-US" sz="600" b="1" dirty="0"/>
              <a:t>この</a:t>
            </a:r>
            <a:r>
              <a:rPr lang="ja-JP" altLang="en-US" sz="600" b="1" dirty="0">
                <a:highlight>
                  <a:srgbClr val="00FFFF"/>
                </a:highlight>
              </a:rPr>
              <a:t>かみ</a:t>
            </a:r>
            <a:r>
              <a:rPr lang="ja-JP" altLang="en-US" sz="600" b="1" dirty="0"/>
              <a:t>も　</a:t>
            </a:r>
            <a:r>
              <a:rPr lang="ja-JP" altLang="en-US" sz="600" b="1" dirty="0">
                <a:highlight>
                  <a:srgbClr val="00FFFF"/>
                </a:highlight>
              </a:rPr>
              <a:t>えがお</a:t>
            </a:r>
            <a:r>
              <a:rPr lang="ja-JP" altLang="en-US" sz="600" b="1" dirty="0"/>
              <a:t>も　なつかしくなるわ</a:t>
            </a:r>
          </a:p>
          <a:p>
            <a:pPr marL="0" indent="0">
              <a:buNone/>
            </a:pPr>
            <a:r>
              <a:rPr lang="ja-JP" altLang="en-US" sz="600" b="1" dirty="0">
                <a:highlight>
                  <a:srgbClr val="00FFFF"/>
                </a:highlight>
              </a:rPr>
              <a:t>こうかい</a:t>
            </a:r>
            <a:r>
              <a:rPr lang="ja-JP" altLang="en-US" sz="600" b="1" dirty="0"/>
              <a:t>するはず</a:t>
            </a:r>
          </a:p>
          <a:p>
            <a:pPr marL="0" indent="0">
              <a:buNone/>
            </a:pPr>
            <a:r>
              <a:rPr lang="ja-JP" altLang="en-US" sz="600" b="1" dirty="0"/>
              <a:t>ぽけっとの</a:t>
            </a:r>
            <a:r>
              <a:rPr lang="ja-JP" altLang="en-US" sz="600" b="1" dirty="0">
                <a:highlight>
                  <a:srgbClr val="FFFF00"/>
                </a:highlight>
              </a:rPr>
              <a:t>なか</a:t>
            </a:r>
            <a:r>
              <a:rPr lang="ja-JP" altLang="en-US" sz="600" b="1" dirty="0"/>
              <a:t>のきっぷ</a:t>
            </a:r>
          </a:p>
          <a:p>
            <a:pPr marL="0" indent="0">
              <a:buNone/>
            </a:pPr>
            <a:r>
              <a:rPr lang="ja-JP" altLang="en-US" sz="600" b="1" dirty="0"/>
              <a:t>すばらしい</a:t>
            </a:r>
            <a:r>
              <a:rPr lang="ja-JP" altLang="en-US" sz="600" b="1" dirty="0">
                <a:highlight>
                  <a:srgbClr val="00FFFF"/>
                </a:highlight>
              </a:rPr>
              <a:t>けしき</a:t>
            </a:r>
          </a:p>
          <a:p>
            <a:pPr marL="0" indent="0">
              <a:buNone/>
            </a:pPr>
            <a:r>
              <a:rPr lang="ja-JP" altLang="en-US" sz="600" b="1" dirty="0">
                <a:highlight>
                  <a:srgbClr val="FFFF00"/>
                </a:highlight>
              </a:rPr>
              <a:t>やま</a:t>
            </a:r>
            <a:r>
              <a:rPr lang="ja-JP" altLang="en-US" sz="600" b="1" dirty="0"/>
              <a:t>も　</a:t>
            </a:r>
            <a:r>
              <a:rPr lang="ja-JP" altLang="en-US" sz="600" b="1" dirty="0">
                <a:highlight>
                  <a:srgbClr val="FFFF00"/>
                </a:highlight>
              </a:rPr>
              <a:t>かわ</a:t>
            </a:r>
            <a:r>
              <a:rPr lang="ja-JP" altLang="en-US" sz="600" b="1" dirty="0"/>
              <a:t>も　</a:t>
            </a:r>
            <a:r>
              <a:rPr lang="ja-JP" altLang="en-US" sz="600" b="1" dirty="0">
                <a:highlight>
                  <a:srgbClr val="FFFF00"/>
                </a:highlight>
              </a:rPr>
              <a:t>うみ</a:t>
            </a:r>
            <a:r>
              <a:rPr lang="ja-JP" altLang="en-US" sz="600" b="1" dirty="0"/>
              <a:t>も　</a:t>
            </a:r>
            <a:r>
              <a:rPr lang="ja-JP" altLang="en-US" sz="600" b="1" dirty="0">
                <a:highlight>
                  <a:srgbClr val="FFFF00"/>
                </a:highlight>
              </a:rPr>
              <a:t>そら</a:t>
            </a:r>
            <a:r>
              <a:rPr lang="ja-JP" altLang="en-US" sz="600" b="1" dirty="0"/>
              <a:t>も　</a:t>
            </a:r>
            <a:r>
              <a:rPr lang="ja-JP" altLang="en-US" sz="600" b="1" dirty="0">
                <a:highlight>
                  <a:srgbClr val="00FFFF"/>
                </a:highlight>
              </a:rPr>
              <a:t>そうげん</a:t>
            </a:r>
            <a:r>
              <a:rPr lang="ja-JP" altLang="en-US" sz="600" b="1" dirty="0"/>
              <a:t>も</a:t>
            </a:r>
          </a:p>
          <a:p>
            <a:pPr marL="0" indent="0">
              <a:buNone/>
            </a:pPr>
            <a:r>
              <a:rPr lang="ja-JP" altLang="en-US" sz="600" b="1" dirty="0">
                <a:highlight>
                  <a:srgbClr val="00FFFF"/>
                </a:highlight>
              </a:rPr>
              <a:t>こころ</a:t>
            </a:r>
            <a:r>
              <a:rPr lang="ja-JP" altLang="en-US" sz="600" b="1" dirty="0"/>
              <a:t>が　ふるえる</a:t>
            </a:r>
          </a:p>
          <a:p>
            <a:pPr marL="0" indent="0">
              <a:buNone/>
            </a:pPr>
            <a:r>
              <a:rPr lang="ja-JP" altLang="en-US" sz="600" b="1" dirty="0">
                <a:highlight>
                  <a:srgbClr val="FFFF00"/>
                </a:highlight>
              </a:rPr>
              <a:t>わたし</a:t>
            </a:r>
            <a:r>
              <a:rPr lang="ja-JP" altLang="en-US" sz="600" b="1" dirty="0"/>
              <a:t>が　いなくなったら　きっと　</a:t>
            </a:r>
            <a:r>
              <a:rPr lang="ja-JP" altLang="en-US" sz="600" b="1" dirty="0">
                <a:highlight>
                  <a:srgbClr val="FFFF00"/>
                </a:highlight>
              </a:rPr>
              <a:t>あいたくなる</a:t>
            </a:r>
          </a:p>
          <a:p>
            <a:pPr marL="0" indent="0">
              <a:buNone/>
            </a:pPr>
            <a:r>
              <a:rPr lang="ja-JP" altLang="en-US" sz="600" b="1" dirty="0">
                <a:highlight>
                  <a:srgbClr val="00FFFF"/>
                </a:highlight>
              </a:rPr>
              <a:t>はなしかた</a:t>
            </a:r>
            <a:r>
              <a:rPr lang="ja-JP" altLang="en-US" sz="600" b="1" dirty="0"/>
              <a:t>や　しぐさ　</a:t>
            </a:r>
            <a:r>
              <a:rPr lang="ja-JP" altLang="en-US" sz="600" b="1" dirty="0">
                <a:highlight>
                  <a:srgbClr val="00FFFF"/>
                </a:highlight>
              </a:rPr>
              <a:t>すべて</a:t>
            </a:r>
            <a:r>
              <a:rPr lang="ja-JP" altLang="en-US" sz="600" b="1" dirty="0"/>
              <a:t>　</a:t>
            </a:r>
            <a:r>
              <a:rPr lang="ja-JP" altLang="en-US" sz="600" b="1" dirty="0">
                <a:highlight>
                  <a:srgbClr val="00FFFF"/>
                </a:highlight>
              </a:rPr>
              <a:t>おもいだす</a:t>
            </a:r>
          </a:p>
          <a:p>
            <a:pPr marL="0" indent="0">
              <a:buNone/>
            </a:pPr>
            <a:r>
              <a:rPr lang="ja-JP" altLang="en-US" sz="600" b="1" dirty="0"/>
              <a:t>きっと　</a:t>
            </a:r>
            <a:r>
              <a:rPr lang="ja-JP" altLang="en-US" sz="600" b="1" dirty="0">
                <a:highlight>
                  <a:srgbClr val="00FFFF"/>
                </a:highlight>
              </a:rPr>
              <a:t>こいこがれる</a:t>
            </a:r>
          </a:p>
          <a:p>
            <a:pPr marL="0" indent="0">
              <a:buNone/>
            </a:pPr>
            <a:r>
              <a:rPr lang="ja-JP" altLang="en-US" sz="600" b="1" dirty="0">
                <a:highlight>
                  <a:srgbClr val="FFFF00"/>
                </a:highlight>
              </a:rPr>
              <a:t>わたし</a:t>
            </a:r>
            <a:r>
              <a:rPr lang="ja-JP" altLang="en-US" sz="600" b="1" dirty="0"/>
              <a:t>が　いなくなったら　きっと　</a:t>
            </a:r>
            <a:r>
              <a:rPr lang="ja-JP" altLang="en-US" sz="600" b="1" dirty="0">
                <a:highlight>
                  <a:srgbClr val="FFFF00"/>
                </a:highlight>
              </a:rPr>
              <a:t>あいたくなる</a:t>
            </a:r>
          </a:p>
          <a:p>
            <a:pPr marL="0" indent="0">
              <a:buNone/>
            </a:pPr>
            <a:r>
              <a:rPr lang="ja-JP" altLang="en-US" sz="600" b="1" dirty="0">
                <a:highlight>
                  <a:srgbClr val="00FFFF"/>
                </a:highlight>
              </a:rPr>
              <a:t>はなしかた</a:t>
            </a:r>
            <a:r>
              <a:rPr lang="ja-JP" altLang="en-US" sz="600" b="1" dirty="0"/>
              <a:t>や　しぐさ　</a:t>
            </a:r>
            <a:r>
              <a:rPr lang="ja-JP" altLang="en-US" sz="600" b="1" dirty="0">
                <a:highlight>
                  <a:srgbClr val="00FFFF"/>
                </a:highlight>
              </a:rPr>
              <a:t>すべて</a:t>
            </a:r>
            <a:r>
              <a:rPr lang="ja-JP" altLang="en-US" sz="600" b="1" dirty="0"/>
              <a:t>　</a:t>
            </a:r>
            <a:r>
              <a:rPr lang="ja-JP" altLang="en-US" sz="600" b="1" dirty="0">
                <a:highlight>
                  <a:srgbClr val="00FFFF"/>
                </a:highlight>
              </a:rPr>
              <a:t>おもいだす</a:t>
            </a:r>
          </a:p>
          <a:p>
            <a:pPr marL="0" indent="0">
              <a:buNone/>
            </a:pPr>
            <a:r>
              <a:rPr lang="ja-JP" altLang="en-US" sz="600" b="1" dirty="0"/>
              <a:t>きっと　</a:t>
            </a:r>
            <a:r>
              <a:rPr lang="ja-JP" altLang="en-US" sz="600" b="1" dirty="0">
                <a:highlight>
                  <a:srgbClr val="00FFFF"/>
                </a:highlight>
              </a:rPr>
              <a:t>こいこがれる</a:t>
            </a:r>
          </a:p>
          <a:p>
            <a:pPr marL="0" indent="0">
              <a:buNone/>
            </a:pPr>
            <a:r>
              <a:rPr lang="ja-JP" altLang="en-US" sz="600" b="1" dirty="0">
                <a:highlight>
                  <a:srgbClr val="FFFF00"/>
                </a:highlight>
              </a:rPr>
              <a:t>わたし</a:t>
            </a:r>
            <a:r>
              <a:rPr lang="ja-JP" altLang="en-US" sz="600" b="1" dirty="0"/>
              <a:t>が　　いなくなったら　きっと</a:t>
            </a:r>
            <a:r>
              <a:rPr lang="ja-JP" altLang="en-US" sz="600" b="1" dirty="0">
                <a:highlight>
                  <a:srgbClr val="FFFF00"/>
                </a:highlight>
              </a:rPr>
              <a:t>あいたくなる</a:t>
            </a:r>
          </a:p>
          <a:p>
            <a:pPr marL="0" indent="0">
              <a:buNone/>
            </a:pPr>
            <a:r>
              <a:rPr lang="ja-JP" altLang="en-US" sz="600" b="1" dirty="0"/>
              <a:t>どこまでも　</a:t>
            </a:r>
            <a:r>
              <a:rPr lang="ja-JP" altLang="en-US" sz="600" b="1" dirty="0">
                <a:highlight>
                  <a:srgbClr val="00FFFF"/>
                </a:highlight>
              </a:rPr>
              <a:t>とおく</a:t>
            </a:r>
            <a:r>
              <a:rPr lang="ja-JP" altLang="en-US" sz="600" b="1" dirty="0"/>
              <a:t>へ</a:t>
            </a:r>
          </a:p>
          <a:p>
            <a:pPr marL="0" indent="0">
              <a:buNone/>
            </a:pPr>
            <a:r>
              <a:rPr lang="ja-JP" altLang="en-US" sz="600" b="1" dirty="0">
                <a:highlight>
                  <a:srgbClr val="00FFFF"/>
                </a:highlight>
              </a:rPr>
              <a:t>しらないところ</a:t>
            </a:r>
            <a:r>
              <a:rPr lang="ja-JP" altLang="en-US" sz="600" b="1" dirty="0"/>
              <a:t>へ</a:t>
            </a:r>
          </a:p>
          <a:p>
            <a:pPr marL="0" indent="0">
              <a:buNone/>
            </a:pPr>
            <a:r>
              <a:rPr lang="ja-JP" altLang="en-US" sz="600" b="1" dirty="0">
                <a:highlight>
                  <a:srgbClr val="FFFF00"/>
                </a:highlight>
              </a:rPr>
              <a:t>わたし</a:t>
            </a:r>
            <a:r>
              <a:rPr lang="ja-JP" altLang="en-US" sz="600" b="1" dirty="0"/>
              <a:t>は　また</a:t>
            </a:r>
            <a:r>
              <a:rPr lang="ja-JP" altLang="en-US" sz="600" b="1" dirty="0">
                <a:highlight>
                  <a:srgbClr val="FFFF00"/>
                </a:highlight>
              </a:rPr>
              <a:t>あるきだす</a:t>
            </a:r>
          </a:p>
          <a:p>
            <a:pPr marL="0" indent="0">
              <a:buNone/>
            </a:pPr>
            <a:endParaRPr lang="ja-JP" altLang="en-US" sz="600" dirty="0"/>
          </a:p>
          <a:p>
            <a:pPr marL="0" indent="0">
              <a:buNone/>
            </a:pPr>
            <a:endParaRPr lang="en-AU" sz="600" dirty="0"/>
          </a:p>
        </p:txBody>
      </p:sp>
    </p:spTree>
    <p:extLst>
      <p:ext uri="{BB962C8B-B14F-4D97-AF65-F5344CB8AC3E}">
        <p14:creationId xmlns:p14="http://schemas.microsoft.com/office/powerpoint/2010/main" val="14815427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uickStarte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WebE9BE</Template>
  <TotalTime>14522</TotalTime>
  <Words>1844</Words>
  <Application>Microsoft Office PowerPoint</Application>
  <PresentationFormat>Widescreen</PresentationFormat>
  <Paragraphs>152</Paragraphs>
  <Slides>14</Slides>
  <Notes>6</Notes>
  <HiddenSlides>1</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MS Mincho</vt:lpstr>
      <vt:lpstr>Roboto</vt:lpstr>
      <vt:lpstr>Arial</vt:lpstr>
      <vt:lpstr>Calibri</vt:lpstr>
      <vt:lpstr>Calibri Light</vt:lpstr>
      <vt:lpstr>Segoe UI</vt:lpstr>
      <vt:lpstr>Segoe UI Light</vt:lpstr>
      <vt:lpstr>Segoe UI Semilight</vt:lpstr>
      <vt:lpstr>Office Theme</vt:lpstr>
      <vt:lpstr>QuickStarter Theme</vt:lpstr>
      <vt:lpstr>Cup Song  Project Based Learning</vt:lpstr>
      <vt:lpstr>Contents</vt:lpstr>
      <vt:lpstr> Introduction Cup song project-based learning   </vt:lpstr>
      <vt:lpstr>Cup song Gaelic version inspired me to try it in my class</vt:lpstr>
      <vt:lpstr>Cup Song Japanese Version</vt:lpstr>
      <vt:lpstr>Cup Movement Tutorial in Japanese</vt:lpstr>
      <vt:lpstr>Cup movement tutorial in Japanese </vt:lpstr>
      <vt:lpstr>Vocabulary</vt:lpstr>
      <vt:lpstr>Lyrics in Japanese Hiragana Script  </vt:lpstr>
      <vt:lpstr>Lyrics in  Kanji script </vt:lpstr>
      <vt:lpstr>歌詞の意味を考えてみましょう</vt:lpstr>
      <vt:lpstr>歌詞の意味を考えてみましょう</vt:lpstr>
      <vt:lpstr>歌詞の意味を考えてみましょう</vt:lpstr>
      <vt:lpstr>Leaning Outcome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Cup Song Japanese version</dc:title>
  <dc:creator>芳地 美香</dc:creator>
  <cp:lastModifiedBy>Yoshi Oguro</cp:lastModifiedBy>
  <cp:revision>20</cp:revision>
  <dcterms:created xsi:type="dcterms:W3CDTF">2018-06-21T02:56:07Z</dcterms:created>
  <dcterms:modified xsi:type="dcterms:W3CDTF">2020-11-11T14:58:44Z</dcterms:modified>
</cp:coreProperties>
</file>