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25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F964-7D0D-4BF2-BCB6-CD840F33453F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257B-8755-452E-92DF-C3337F7FF9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0967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F964-7D0D-4BF2-BCB6-CD840F33453F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257B-8755-452E-92DF-C3337F7FF9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5879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F964-7D0D-4BF2-BCB6-CD840F33453F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257B-8755-452E-92DF-C3337F7FF9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418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F964-7D0D-4BF2-BCB6-CD840F33453F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257B-8755-452E-92DF-C3337F7FF9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6256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F964-7D0D-4BF2-BCB6-CD840F33453F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257B-8755-452E-92DF-C3337F7FF9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196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F964-7D0D-4BF2-BCB6-CD840F33453F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257B-8755-452E-92DF-C3337F7FF9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945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F964-7D0D-4BF2-BCB6-CD840F33453F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257B-8755-452E-92DF-C3337F7FF9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616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F964-7D0D-4BF2-BCB6-CD840F33453F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257B-8755-452E-92DF-C3337F7FF9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044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F964-7D0D-4BF2-BCB6-CD840F33453F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257B-8755-452E-92DF-C3337F7FF9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9008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F964-7D0D-4BF2-BCB6-CD840F33453F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257B-8755-452E-92DF-C3337F7FF9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561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F964-7D0D-4BF2-BCB6-CD840F33453F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257B-8755-452E-92DF-C3337F7FF9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5646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9F964-7D0D-4BF2-BCB6-CD840F33453F}" type="datetimeFigureOut">
              <a:rPr lang="en-AU" smtClean="0"/>
              <a:t>24/08/2021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A257B-8755-452E-92DF-C3337F7FF9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626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102247" y="80397"/>
            <a:ext cx="1959707" cy="300603"/>
          </a:xfrm>
        </p:spPr>
        <p:txBody>
          <a:bodyPr>
            <a:normAutofit/>
          </a:bodyPr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efin Sans" panose="00000500000000000000" pitchFamily="2" charset="0"/>
                <a:cs typeface="Leelawadee UI" panose="020B0502040204020203" pitchFamily="34" charset="-34"/>
              </a:rPr>
              <a:t>TRÒ CHƠI TRÍ NHỚ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 flipH="1">
            <a:off x="1636735" y="85638"/>
            <a:ext cx="2146126" cy="6777603"/>
          </a:xfrm>
        </p:spPr>
        <p:txBody>
          <a:bodyPr vert="wordArtVert" anchor="ctr" anchorCtr="0">
            <a:normAutofit/>
          </a:bodyPr>
          <a:lstStyle/>
          <a:p>
            <a:pPr algn="l"/>
            <a:r>
              <a:rPr lang="en-US" sz="3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efin Sans" panose="00000500000000000000" pitchFamily="2" charset="0"/>
                <a:cs typeface="Leelawadee UI" panose="020B0502040204020203" pitchFamily="34" charset="-34"/>
              </a:rPr>
              <a:t>NGÀY TRONG TUẦN</a:t>
            </a:r>
            <a:endParaRPr lang="en-US" sz="30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efin Sans" panose="00000500000000000000" pitchFamily="2" charset="0"/>
              <a:cs typeface="Leelawadee UI" panose="020B0502040204020203" pitchFamily="34" charset="-34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175343" y="796258"/>
            <a:ext cx="4114800" cy="37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rgbClr val="0070C0"/>
                </a:solidFill>
                <a:latin typeface="Josefin Sans" panose="00000500000000000000" pitchFamily="2" charset="0"/>
                <a:cs typeface="Leelawadee UI" panose="020B0502040204020203" pitchFamily="34" charset="-34"/>
              </a:rPr>
              <a:t>TÌM HAI THẺ GIỐNG NHAU</a:t>
            </a:r>
            <a:endParaRPr lang="en-US" sz="1800" b="1" dirty="0">
              <a:solidFill>
                <a:srgbClr val="0070C0"/>
              </a:solidFill>
              <a:latin typeface="Josefin Sans" panose="00000500000000000000" pitchFamily="2" charset="0"/>
              <a:cs typeface="Leelawadee UI" panose="020B05020402040202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18143" y="592898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  <a:latin typeface="Josefin Sans" panose="00000500000000000000" pitchFamily="2" charset="0"/>
              </a:rPr>
              <a:t>Sydney Institute for Community Languages Education (SICLE)</a:t>
            </a:r>
            <a:endParaRPr lang="en-AU" sz="1200" b="1" dirty="0">
              <a:solidFill>
                <a:srgbClr val="002060"/>
              </a:solidFill>
              <a:latin typeface="Josefin Sans" panose="000005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93910" y="6298226"/>
            <a:ext cx="15728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000" b="1" dirty="0">
                <a:solidFill>
                  <a:srgbClr val="002060"/>
                </a:solidFill>
                <a:latin typeface="Josefin Sans" panose="00000500000000000000" pitchFamily="2" charset="0"/>
              </a:rPr>
              <a:t>Prepared by Mai Denny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133" y="1747208"/>
            <a:ext cx="3676650" cy="26561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55391" y="4373832"/>
            <a:ext cx="9332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000" dirty="0">
                <a:solidFill>
                  <a:srgbClr val="0070C0"/>
                </a:solidFill>
                <a:latin typeface="Josefin Sans" panose="00000500000000000000" pitchFamily="2" charset="0"/>
              </a:rPr>
              <a:t>Ảnh: Internet</a:t>
            </a:r>
          </a:p>
        </p:txBody>
      </p:sp>
      <p:pic>
        <p:nvPicPr>
          <p:cNvPr id="2" name="CaTuanDeuNgoan-V.A-262074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6649" y="6205986"/>
            <a:ext cx="295440" cy="29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6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43931" y="425261"/>
            <a:ext cx="77724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efin Sans" panose="00000500000000000000" pitchFamily="2" charset="0"/>
                <a:ea typeface="Verdana" panose="020B0604030504040204" pitchFamily="34" charset="0"/>
              </a:rPr>
              <a:t>CÁCH CHƠI</a:t>
            </a:r>
            <a:endParaRPr lang="en-A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sefin Sans" panose="00000500000000000000" pitchFamily="2" charset="0"/>
              <a:ea typeface="Verdana" panose="020B0604030504040204" pitchFamily="34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779100" y="1377760"/>
            <a:ext cx="7772400" cy="43434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vi-VN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Josefin Sans" panose="00000500000000000000" pitchFamily="2" charset="0"/>
                <a:ea typeface="Verdana" panose="020B0604030504040204" pitchFamily="34" charset="0"/>
                <a:cs typeface="Poppins SemiBold" panose="00000700000000000000" pitchFamily="2" charset="0"/>
              </a:rPr>
              <a:t>Chia lớp thành </a:t>
            </a:r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Josefin Sans" panose="00000500000000000000" pitchFamily="2" charset="0"/>
                <a:ea typeface="Verdana" panose="020B0604030504040204" pitchFamily="34" charset="0"/>
                <a:cs typeface="Poppins SemiBold" panose="00000700000000000000" pitchFamily="2" charset="0"/>
              </a:rPr>
              <a:t>nhóm</a:t>
            </a:r>
            <a:r>
              <a:rPr lang="vi-VN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Josefin Sans" panose="00000500000000000000" pitchFamily="2" charset="0"/>
                <a:ea typeface="Verdana" panose="020B0604030504040204" pitchFamily="34" charset="0"/>
                <a:cs typeface="Poppins SemiBold" panose="00000700000000000000" pitchFamily="2" charset="0"/>
              </a:rPr>
              <a:t>. </a:t>
            </a:r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Josefin Sans" panose="00000500000000000000" pitchFamily="2" charset="0"/>
                <a:ea typeface="Verdana" panose="020B0604030504040204" pitchFamily="34" charset="0"/>
                <a:cs typeface="Poppins SemiBold" panose="00000700000000000000" pitchFamily="2" charset="0"/>
              </a:rPr>
              <a:t>(Số học sinh của nhóm tùy giáo viên.)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Josefin Sans" panose="00000500000000000000" pitchFamily="2" charset="0"/>
                <a:ea typeface="Verdana" panose="020B0604030504040204" pitchFamily="34" charset="0"/>
                <a:cs typeface="Poppins SemiBold" panose="00000700000000000000" pitchFamily="2" charset="0"/>
              </a:rPr>
              <a:t>Mỗi nhóm sẽ lần lươt chọn </a:t>
            </a:r>
            <a:r>
              <a:rPr lang="en-US" sz="2400" smtClean="0">
                <a:solidFill>
                  <a:srgbClr val="FF0000"/>
                </a:solidFill>
                <a:latin typeface="Josefin Sans" panose="00000500000000000000" pitchFamily="2" charset="0"/>
                <a:ea typeface="Verdana" panose="020B0604030504040204" pitchFamily="34" charset="0"/>
                <a:cs typeface="Poppins SemiBold" panose="00000700000000000000" pitchFamily="2" charset="0"/>
              </a:rPr>
              <a:t>hai ô chữ nhật</a:t>
            </a:r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Josefin Sans" panose="00000500000000000000" pitchFamily="2" charset="0"/>
                <a:ea typeface="Verdana" panose="020B0604030504040204" pitchFamily="34" charset="0"/>
                <a:cs typeface="Poppins SemiBold" panose="00000700000000000000" pitchFamily="2" charset="0"/>
              </a:rPr>
              <a:t>.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Josefin Sans" panose="00000500000000000000" pitchFamily="2" charset="0"/>
                <a:ea typeface="Verdana" panose="020B0604030504040204" pitchFamily="34" charset="0"/>
                <a:cs typeface="Poppins SemiBold" panose="00000700000000000000" pitchFamily="2" charset="0"/>
              </a:rPr>
              <a:t>* Nếu </a:t>
            </a:r>
            <a:r>
              <a:rPr lang="en-US" sz="2400" smtClean="0">
                <a:solidFill>
                  <a:srgbClr val="FF0000"/>
                </a:solidFill>
                <a:latin typeface="Josefin Sans" panose="00000500000000000000" pitchFamily="2" charset="0"/>
                <a:ea typeface="Verdana" panose="020B0604030504040204" pitchFamily="34" charset="0"/>
                <a:cs typeface="Poppins SemiBold" panose="00000700000000000000" pitchFamily="2" charset="0"/>
              </a:rPr>
              <a:t>hai ô chữ nhật có ngày giống nhau </a:t>
            </a:r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Josefin Sans" panose="00000500000000000000" pitchFamily="2" charset="0"/>
                <a:ea typeface="Verdana" panose="020B0604030504040204" pitchFamily="34" charset="0"/>
                <a:cs typeface="Poppins SemiBold" panose="00000700000000000000" pitchFamily="2" charset="0"/>
              </a:rPr>
              <a:t>thì được điểm. (Điểm tùy giáo viên.)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Josefin Sans" panose="00000500000000000000" pitchFamily="2" charset="0"/>
                <a:ea typeface="Verdana" panose="020B0604030504040204" pitchFamily="34" charset="0"/>
                <a:cs typeface="Poppins SemiBold" panose="00000700000000000000" pitchFamily="2" charset="0"/>
              </a:rPr>
              <a:t>* Nếu </a:t>
            </a:r>
            <a:r>
              <a:rPr lang="en-US" sz="2400" smtClean="0">
                <a:solidFill>
                  <a:srgbClr val="FF0000"/>
                </a:solidFill>
                <a:latin typeface="Josefin Sans" panose="00000500000000000000" pitchFamily="2" charset="0"/>
                <a:ea typeface="Verdana" panose="020B0604030504040204" pitchFamily="34" charset="0"/>
                <a:cs typeface="Poppins SemiBold" panose="00000700000000000000" pitchFamily="2" charset="0"/>
              </a:rPr>
              <a:t>hai ô chữ nhật có ngày khác nhau </a:t>
            </a:r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Josefin Sans" panose="00000500000000000000" pitchFamily="2" charset="0"/>
                <a:ea typeface="Verdana" panose="020B0604030504040204" pitchFamily="34" charset="0"/>
                <a:cs typeface="Poppins SemiBold" panose="00000700000000000000" pitchFamily="2" charset="0"/>
              </a:rPr>
              <a:t>thì học sinh bấm vào hình tròn nhỏ để từ của ô chữ nhật được che lại.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Josefin Sans" panose="00000500000000000000" pitchFamily="2" charset="0"/>
                <a:ea typeface="Verdana" panose="020B0604030504040204" pitchFamily="34" charset="0"/>
                <a:cs typeface="Poppins SemiBold" panose="00000700000000000000" pitchFamily="2" charset="0"/>
              </a:rPr>
              <a:t>Học sinh cố gắng nhớ vị trí của hai hình chữ nhật có ngày giống nhau.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234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022240"/>
              </p:ext>
            </p:extLst>
          </p:nvPr>
        </p:nvGraphicFramePr>
        <p:xfrm>
          <a:off x="2438516" y="326571"/>
          <a:ext cx="7086600" cy="62048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43300"/>
                <a:gridCol w="3543300"/>
              </a:tblGrid>
              <a:tr h="119742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Josefin Sans" panose="00000500000000000000" pitchFamily="2" charset="0"/>
                          <a:cs typeface="Poppins SemiBold" panose="00000700000000000000" pitchFamily="2" charset="0"/>
                        </a:rPr>
                        <a:t>Thứ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  <a:latin typeface="Josefin Sans" panose="00000500000000000000" pitchFamily="2" charset="0"/>
                          <a:cs typeface="Poppins SemiBold" panose="00000700000000000000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0000"/>
                          </a:solidFill>
                          <a:latin typeface="Josefin Sans" panose="00000500000000000000" pitchFamily="2" charset="0"/>
                          <a:cs typeface="Poppins SemiBold" panose="00000700000000000000" pitchFamily="2" charset="0"/>
                        </a:rPr>
                        <a:t>sáu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Josefin Sans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Josefin Sans" panose="00000500000000000000" pitchFamily="2" charset="0"/>
                          <a:cs typeface="Poppins SemiBold" panose="00000700000000000000" pitchFamily="2" charset="0"/>
                        </a:rPr>
                        <a:t>Thứ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  <a:latin typeface="Josefin Sans" panose="00000500000000000000" pitchFamily="2" charset="0"/>
                          <a:cs typeface="Poppins SemiBold" panose="00000700000000000000" pitchFamily="2" charset="0"/>
                        </a:rPr>
                        <a:t> hai</a:t>
                      </a:r>
                      <a:endParaRPr lang="en-US" sz="2400" b="0" dirty="0" smtClean="0">
                        <a:solidFill>
                          <a:srgbClr val="FF0000"/>
                        </a:solidFill>
                        <a:latin typeface="Josefin Sans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57943">
                <a:tc>
                  <a:txBody>
                    <a:bodyPr/>
                    <a:lstStyle/>
                    <a:p>
                      <a:endParaRPr lang="en-US" sz="2400" b="0" dirty="0" smtClean="0">
                        <a:solidFill>
                          <a:srgbClr val="FF0000"/>
                        </a:solidFill>
                        <a:latin typeface="Josefin Sans" panose="00000500000000000000" pitchFamily="2" charset="0"/>
                        <a:cs typeface="Poppins SemiBold" panose="00000700000000000000" pitchFamily="2" charset="0"/>
                      </a:endParaRPr>
                    </a:p>
                    <a:p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Josefin Sans" panose="00000500000000000000" pitchFamily="2" charset="0"/>
                          <a:cs typeface="Poppins SemiBold" panose="00000700000000000000" pitchFamily="2" charset="0"/>
                        </a:rPr>
                        <a:t>Thứ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  <a:latin typeface="Josefin Sans" panose="00000500000000000000" pitchFamily="2" charset="0"/>
                          <a:cs typeface="Poppins SemiBold" panose="00000700000000000000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0000"/>
                          </a:solidFill>
                          <a:latin typeface="Josefin Sans" panose="00000500000000000000" pitchFamily="2" charset="0"/>
                          <a:cs typeface="Poppins SemiBold" panose="00000700000000000000" pitchFamily="2" charset="0"/>
                        </a:rPr>
                        <a:t>sáu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Josefin Sans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rgbClr val="FF0000"/>
                        </a:solidFill>
                        <a:latin typeface="Josefin Sans" panose="00000500000000000000" pitchFamily="2" charset="0"/>
                        <a:cs typeface="Poppins SemiBold" panose="000007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Josefin Sans" panose="00000500000000000000" pitchFamily="2" charset="0"/>
                          <a:cs typeface="Poppins SemiBold" panose="00000700000000000000" pitchFamily="2" charset="0"/>
                        </a:rPr>
                        <a:t>Thứ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  <a:latin typeface="Josefin Sans" panose="00000500000000000000" pitchFamily="2" charset="0"/>
                          <a:cs typeface="Poppins SemiBold" panose="00000700000000000000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0000"/>
                          </a:solidFill>
                          <a:latin typeface="Josefin Sans" panose="00000500000000000000" pitchFamily="2" charset="0"/>
                          <a:cs typeface="Poppins SemiBold" panose="00000700000000000000" pitchFamily="2" charset="0"/>
                        </a:rPr>
                        <a:t>bảy</a:t>
                      </a:r>
                      <a:endParaRPr lang="en-US" sz="2400" b="0" dirty="0" smtClean="0">
                        <a:solidFill>
                          <a:srgbClr val="FF0000"/>
                        </a:solidFill>
                        <a:latin typeface="Josefin Sans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57943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Josefin Sans" panose="00000500000000000000" pitchFamily="2" charset="0"/>
                          <a:cs typeface="Poppins SemiBold" panose="00000700000000000000" pitchFamily="2" charset="0"/>
                        </a:rPr>
                        <a:t>Thứ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  <a:latin typeface="Josefin Sans" panose="00000500000000000000" pitchFamily="2" charset="0"/>
                          <a:cs typeface="Poppins SemiBold" panose="00000700000000000000" pitchFamily="2" charset="0"/>
                        </a:rPr>
                        <a:t> ba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Josefin Sans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Josefin Sans" panose="00000500000000000000" pitchFamily="2" charset="0"/>
                          <a:cs typeface="Poppins SemiBold" panose="00000700000000000000" pitchFamily="2" charset="0"/>
                        </a:rPr>
                        <a:t>Thứ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  <a:latin typeface="Josefin Sans" panose="00000500000000000000" pitchFamily="2" charset="0"/>
                          <a:cs typeface="Poppins SemiBold" panose="00000700000000000000" pitchFamily="2" charset="0"/>
                        </a:rPr>
                        <a:t> năm</a:t>
                      </a:r>
                      <a:endParaRPr lang="en-US" sz="2400" b="0" dirty="0" smtClean="0">
                        <a:solidFill>
                          <a:srgbClr val="FF0000"/>
                        </a:solidFill>
                        <a:latin typeface="Josefin Sans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57943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Josefin Sans" panose="00000500000000000000" pitchFamily="2" charset="0"/>
                          <a:cs typeface="Poppins SemiBold" panose="00000700000000000000" pitchFamily="2" charset="0"/>
                        </a:rPr>
                        <a:t>Thứ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  <a:latin typeface="Josefin Sans" panose="00000500000000000000" pitchFamily="2" charset="0"/>
                          <a:cs typeface="Poppins SemiBold" panose="00000700000000000000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0000"/>
                          </a:solidFill>
                          <a:latin typeface="Josefin Sans" panose="00000500000000000000" pitchFamily="2" charset="0"/>
                          <a:cs typeface="Poppins SemiBold" panose="00000700000000000000" pitchFamily="2" charset="0"/>
                        </a:rPr>
                        <a:t>tư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Josefin Sans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Josefin Sans" panose="00000500000000000000" pitchFamily="2" charset="0"/>
                          <a:cs typeface="Poppins SemiBold" panose="00000700000000000000" pitchFamily="2" charset="0"/>
                        </a:rPr>
                        <a:t>Thứ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  <a:latin typeface="Josefin Sans" panose="00000500000000000000" pitchFamily="2" charset="0"/>
                          <a:cs typeface="Poppins SemiBold" panose="00000700000000000000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0000"/>
                          </a:solidFill>
                          <a:latin typeface="Josefin Sans" panose="00000500000000000000" pitchFamily="2" charset="0"/>
                          <a:cs typeface="Poppins SemiBold" panose="00000700000000000000" pitchFamily="2" charset="0"/>
                        </a:rPr>
                        <a:t>bảy</a:t>
                      </a:r>
                      <a:endParaRPr lang="en-US" sz="2400" b="0" dirty="0" smtClean="0">
                        <a:solidFill>
                          <a:srgbClr val="FF0000"/>
                        </a:solidFill>
                        <a:latin typeface="Josefin Sans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57943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Josefin Sans" panose="00000500000000000000" pitchFamily="2" charset="0"/>
                          <a:cs typeface="Poppins SemiBold" panose="00000700000000000000" pitchFamily="2" charset="0"/>
                        </a:rPr>
                        <a:t>Thứ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  <a:latin typeface="Josefin Sans" panose="00000500000000000000" pitchFamily="2" charset="0"/>
                          <a:cs typeface="Poppins SemiBold" panose="00000700000000000000" pitchFamily="2" charset="0"/>
                        </a:rPr>
                        <a:t> hai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Josefin Sans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 smtClean="0">
                          <a:solidFill>
                            <a:srgbClr val="FF0000"/>
                          </a:solidFill>
                          <a:latin typeface="Josefin Sans" panose="00000500000000000000" pitchFamily="2" charset="0"/>
                          <a:cs typeface="Poppins SemiBold" panose="00000700000000000000" pitchFamily="2" charset="0"/>
                        </a:rPr>
                        <a:t>Chủ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  <a:latin typeface="Josefin Sans" panose="00000500000000000000" pitchFamily="2" charset="0"/>
                          <a:cs typeface="Poppins SemiBold" panose="00000700000000000000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0000"/>
                          </a:solidFill>
                          <a:latin typeface="Josefin Sans" panose="00000500000000000000" pitchFamily="2" charset="0"/>
                          <a:cs typeface="Poppins SemiBold" panose="00000700000000000000" pitchFamily="2" charset="0"/>
                        </a:rPr>
                        <a:t>nhật</a:t>
                      </a:r>
                      <a:endParaRPr lang="en-US" sz="2400" b="0" dirty="0" smtClean="0">
                        <a:solidFill>
                          <a:srgbClr val="FF0000"/>
                        </a:solidFill>
                        <a:latin typeface="Josefin Sans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57943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Josefin Sans" panose="00000500000000000000" pitchFamily="2" charset="0"/>
                          <a:cs typeface="Poppins SemiBold" panose="00000700000000000000" pitchFamily="2" charset="0"/>
                        </a:rPr>
                        <a:t>Thứ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  <a:latin typeface="Josefin Sans" panose="00000500000000000000" pitchFamily="2" charset="0"/>
                          <a:cs typeface="Poppins SemiBold" panose="00000700000000000000" pitchFamily="2" charset="0"/>
                        </a:rPr>
                        <a:t> năm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Josefin Sans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Josefin Sans" panose="00000500000000000000" pitchFamily="2" charset="0"/>
                          <a:cs typeface="Poppins SemiBold" panose="00000700000000000000" pitchFamily="2" charset="0"/>
                        </a:rPr>
                        <a:t>Thứ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  <a:latin typeface="Josefin Sans" panose="00000500000000000000" pitchFamily="2" charset="0"/>
                          <a:cs typeface="Poppins SemiBold" panose="00000700000000000000" pitchFamily="2" charset="0"/>
                        </a:rPr>
                        <a:t> ba</a:t>
                      </a:r>
                      <a:endParaRPr lang="en-US" sz="2400" b="0" dirty="0" smtClean="0">
                        <a:solidFill>
                          <a:srgbClr val="FF0000"/>
                        </a:solidFill>
                        <a:latin typeface="Josefin Sans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57943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Josefin Sans" panose="00000500000000000000" pitchFamily="2" charset="0"/>
                          <a:cs typeface="Poppins SemiBold" panose="00000700000000000000" pitchFamily="2" charset="0"/>
                        </a:rPr>
                        <a:t>Thứ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  <a:latin typeface="Josefin Sans" panose="00000500000000000000" pitchFamily="2" charset="0"/>
                          <a:cs typeface="Poppins SemiBold" panose="00000700000000000000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0000"/>
                          </a:solidFill>
                          <a:latin typeface="Josefin Sans" panose="00000500000000000000" pitchFamily="2" charset="0"/>
                          <a:cs typeface="Poppins SemiBold" panose="00000700000000000000" pitchFamily="2" charset="0"/>
                        </a:rPr>
                        <a:t>tư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Josefin Sans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 smtClean="0">
                          <a:solidFill>
                            <a:srgbClr val="FF0000"/>
                          </a:solidFill>
                          <a:latin typeface="Josefin Sans" panose="00000500000000000000" pitchFamily="2" charset="0"/>
                          <a:cs typeface="Poppins SemiBold" panose="00000700000000000000" pitchFamily="2" charset="0"/>
                        </a:rPr>
                        <a:t>Chủ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  <a:latin typeface="Josefin Sans" panose="00000500000000000000" pitchFamily="2" charset="0"/>
                          <a:cs typeface="Poppins SemiBold" panose="00000700000000000000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FF0000"/>
                          </a:solidFill>
                          <a:latin typeface="Josefin Sans" panose="00000500000000000000" pitchFamily="2" charset="0"/>
                          <a:cs typeface="Poppins SemiBold" panose="00000700000000000000" pitchFamily="2" charset="0"/>
                        </a:rPr>
                        <a:t>nhật</a:t>
                      </a:r>
                      <a:endParaRPr lang="en-US" sz="2400" b="0" dirty="0" smtClean="0">
                        <a:solidFill>
                          <a:srgbClr val="FF0000"/>
                        </a:solidFill>
                        <a:latin typeface="Josefin Sans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94675" y="2063701"/>
            <a:ext cx="2880000" cy="900000"/>
          </a:xfrm>
          <a:prstGeom prst="rect">
            <a:avLst/>
          </a:prstGeom>
          <a:solidFill>
            <a:srgbClr val="FF99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5</a:t>
            </a:r>
            <a:endParaRPr lang="en-US" sz="6000" dirty="0">
              <a:solidFill>
                <a:schemeClr val="bg1"/>
              </a:solidFill>
              <a:latin typeface="Josefin Sans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" name="&quot;No&quot; Symbol 3"/>
          <p:cNvSpPr/>
          <p:nvPr/>
        </p:nvSpPr>
        <p:spPr>
          <a:xfrm>
            <a:off x="5396224" y="2481835"/>
            <a:ext cx="270000" cy="2700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4675" y="2979000"/>
            <a:ext cx="2880000" cy="900000"/>
          </a:xfrm>
          <a:prstGeom prst="rect">
            <a:avLst/>
          </a:prstGeom>
          <a:solidFill>
            <a:srgbClr val="FF99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7</a:t>
            </a:r>
            <a:endParaRPr lang="en-US" sz="6000" dirty="0">
              <a:solidFill>
                <a:schemeClr val="bg1"/>
              </a:solidFill>
              <a:latin typeface="Josefin Sans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" name="&quot;No&quot; Symbol 5"/>
          <p:cNvSpPr/>
          <p:nvPr/>
        </p:nvSpPr>
        <p:spPr>
          <a:xfrm>
            <a:off x="5337568" y="3372738"/>
            <a:ext cx="270000" cy="287348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01816" y="4803609"/>
            <a:ext cx="2880000" cy="900000"/>
          </a:xfrm>
          <a:prstGeom prst="rect">
            <a:avLst/>
          </a:prstGeom>
          <a:solidFill>
            <a:srgbClr val="FF99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11</a:t>
            </a:r>
            <a:endParaRPr lang="en-US" sz="6000" dirty="0">
              <a:solidFill>
                <a:schemeClr val="bg1"/>
              </a:solidFill>
              <a:latin typeface="Josefin Sans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&quot;No&quot; Symbol 7"/>
          <p:cNvSpPr/>
          <p:nvPr/>
        </p:nvSpPr>
        <p:spPr>
          <a:xfrm>
            <a:off x="5325844" y="5258957"/>
            <a:ext cx="270000" cy="2700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01816" y="5710801"/>
            <a:ext cx="2880000" cy="900000"/>
          </a:xfrm>
          <a:prstGeom prst="rect">
            <a:avLst/>
          </a:prstGeom>
          <a:solidFill>
            <a:srgbClr val="FF99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13</a:t>
            </a:r>
            <a:endParaRPr lang="en-US" sz="6000" dirty="0">
              <a:solidFill>
                <a:schemeClr val="bg1"/>
              </a:solidFill>
              <a:latin typeface="Josefin Sans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0" name="&quot;No&quot; Symbol 9"/>
          <p:cNvSpPr/>
          <p:nvPr/>
        </p:nvSpPr>
        <p:spPr>
          <a:xfrm>
            <a:off x="5337568" y="6178547"/>
            <a:ext cx="270000" cy="2700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01816" y="3887251"/>
            <a:ext cx="2880000" cy="900000"/>
          </a:xfrm>
          <a:prstGeom prst="rect">
            <a:avLst/>
          </a:prstGeom>
          <a:solidFill>
            <a:srgbClr val="FF99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9</a:t>
            </a:r>
            <a:endParaRPr lang="en-US" sz="6000" dirty="0">
              <a:solidFill>
                <a:schemeClr val="bg1"/>
              </a:solidFill>
              <a:latin typeface="Josefin Sans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2" name="&quot;No&quot; Symbol 11"/>
          <p:cNvSpPr/>
          <p:nvPr/>
        </p:nvSpPr>
        <p:spPr>
          <a:xfrm>
            <a:off x="5337568" y="4367907"/>
            <a:ext cx="270000" cy="2700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74321" y="1145669"/>
            <a:ext cx="2880000" cy="900000"/>
          </a:xfrm>
          <a:prstGeom prst="rect">
            <a:avLst/>
          </a:prstGeom>
          <a:solidFill>
            <a:srgbClr val="FF99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4</a:t>
            </a:r>
            <a:endParaRPr lang="en-US" sz="6000" dirty="0">
              <a:solidFill>
                <a:schemeClr val="bg1"/>
              </a:solidFill>
              <a:latin typeface="Josefin Sans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4" name="&quot;No&quot; Symbol 13"/>
          <p:cNvSpPr/>
          <p:nvPr/>
        </p:nvSpPr>
        <p:spPr>
          <a:xfrm>
            <a:off x="8431400" y="1606832"/>
            <a:ext cx="270000" cy="2700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80183" y="2057579"/>
            <a:ext cx="2880000" cy="900000"/>
          </a:xfrm>
          <a:prstGeom prst="rect">
            <a:avLst/>
          </a:prstGeom>
          <a:solidFill>
            <a:srgbClr val="FF99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6</a:t>
            </a:r>
            <a:endParaRPr lang="en-US" sz="6000" dirty="0">
              <a:solidFill>
                <a:schemeClr val="bg1"/>
              </a:solidFill>
              <a:latin typeface="Josefin Sans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6" name="&quot;No&quot; Symbol 15"/>
          <p:cNvSpPr/>
          <p:nvPr/>
        </p:nvSpPr>
        <p:spPr>
          <a:xfrm>
            <a:off x="8437262" y="2491298"/>
            <a:ext cx="270000" cy="255869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80183" y="2987251"/>
            <a:ext cx="2880000" cy="900000"/>
          </a:xfrm>
          <a:prstGeom prst="rect">
            <a:avLst/>
          </a:prstGeom>
          <a:solidFill>
            <a:srgbClr val="FF99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8</a:t>
            </a:r>
            <a:endParaRPr lang="en-US" sz="6000" dirty="0">
              <a:solidFill>
                <a:schemeClr val="bg1"/>
              </a:solidFill>
              <a:latin typeface="Josefin Sans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8" name="&quot;No&quot; Symbol 17"/>
          <p:cNvSpPr/>
          <p:nvPr/>
        </p:nvSpPr>
        <p:spPr>
          <a:xfrm>
            <a:off x="8437262" y="3391298"/>
            <a:ext cx="270000" cy="2700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74321" y="4811071"/>
            <a:ext cx="2880000" cy="900000"/>
          </a:xfrm>
          <a:prstGeom prst="rect">
            <a:avLst/>
          </a:prstGeom>
          <a:solidFill>
            <a:srgbClr val="FF99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12</a:t>
            </a:r>
            <a:endParaRPr lang="en-US" sz="6000" dirty="0">
              <a:solidFill>
                <a:schemeClr val="bg1"/>
              </a:solidFill>
              <a:latin typeface="Josefin Sans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0" name="&quot;No&quot; Symbol 19"/>
          <p:cNvSpPr/>
          <p:nvPr/>
        </p:nvSpPr>
        <p:spPr>
          <a:xfrm>
            <a:off x="8437262" y="5245804"/>
            <a:ext cx="270000" cy="2700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53806" y="5710801"/>
            <a:ext cx="2880000" cy="900000"/>
          </a:xfrm>
          <a:prstGeom prst="rect">
            <a:avLst/>
          </a:prstGeom>
          <a:solidFill>
            <a:srgbClr val="FF99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14</a:t>
            </a:r>
            <a:endParaRPr lang="en-US" sz="6000" dirty="0">
              <a:solidFill>
                <a:schemeClr val="bg1"/>
              </a:solidFill>
              <a:latin typeface="Josefin Sans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2" name="&quot;No&quot; Symbol 21"/>
          <p:cNvSpPr/>
          <p:nvPr/>
        </p:nvSpPr>
        <p:spPr>
          <a:xfrm>
            <a:off x="8438003" y="6109067"/>
            <a:ext cx="270000" cy="2700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74321" y="3911071"/>
            <a:ext cx="2880000" cy="900000"/>
          </a:xfrm>
          <a:prstGeom prst="rect">
            <a:avLst/>
          </a:prstGeom>
          <a:solidFill>
            <a:srgbClr val="FF99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10</a:t>
            </a:r>
            <a:endParaRPr lang="en-US" sz="6000" dirty="0">
              <a:solidFill>
                <a:schemeClr val="bg1"/>
              </a:solidFill>
              <a:latin typeface="Josefin Sans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4" name="&quot;No&quot; Symbol 23"/>
          <p:cNvSpPr/>
          <p:nvPr/>
        </p:nvSpPr>
        <p:spPr>
          <a:xfrm>
            <a:off x="8437262" y="4325268"/>
            <a:ext cx="270000" cy="2700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94675" y="217085"/>
            <a:ext cx="2880000" cy="900000"/>
          </a:xfrm>
          <a:prstGeom prst="rect">
            <a:avLst/>
          </a:prstGeom>
          <a:solidFill>
            <a:srgbClr val="FF99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1</a:t>
            </a:r>
            <a:endParaRPr lang="en-US" sz="6000" dirty="0">
              <a:solidFill>
                <a:schemeClr val="bg1"/>
              </a:solidFill>
              <a:latin typeface="Josefin Sans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6" name="&quot;No&quot; Symbol 25"/>
          <p:cNvSpPr/>
          <p:nvPr/>
        </p:nvSpPr>
        <p:spPr>
          <a:xfrm>
            <a:off x="5396224" y="639917"/>
            <a:ext cx="270000" cy="2700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53806" y="233759"/>
            <a:ext cx="2880000" cy="900000"/>
          </a:xfrm>
          <a:prstGeom prst="rect">
            <a:avLst/>
          </a:prstGeom>
          <a:solidFill>
            <a:srgbClr val="FF99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2</a:t>
            </a:r>
            <a:endParaRPr lang="en-US" sz="6000" dirty="0">
              <a:solidFill>
                <a:schemeClr val="bg1"/>
              </a:solidFill>
              <a:latin typeface="Josefin Sans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8" name="&quot;No&quot; Symbol 27"/>
          <p:cNvSpPr/>
          <p:nvPr/>
        </p:nvSpPr>
        <p:spPr>
          <a:xfrm>
            <a:off x="8437262" y="666672"/>
            <a:ext cx="270000" cy="2700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94675" y="1150109"/>
            <a:ext cx="2880000" cy="900000"/>
          </a:xfrm>
          <a:prstGeom prst="rect">
            <a:avLst/>
          </a:prstGeom>
          <a:solidFill>
            <a:srgbClr val="FF99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3</a:t>
            </a:r>
            <a:endParaRPr lang="en-US" sz="6000" dirty="0">
              <a:solidFill>
                <a:schemeClr val="bg1"/>
              </a:solidFill>
              <a:latin typeface="Josefin Sans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0" name="&quot;No&quot; Symbol 29"/>
          <p:cNvSpPr/>
          <p:nvPr/>
        </p:nvSpPr>
        <p:spPr>
          <a:xfrm>
            <a:off x="5389083" y="1541317"/>
            <a:ext cx="270000" cy="2700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75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  <p:bldP spid="27" grpId="0" animBg="1"/>
      <p:bldP spid="27" grpId="1" animBg="1"/>
      <p:bldP spid="29" grpId="0" animBg="1"/>
      <p:bldP spid="2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163</Words>
  <Application>Microsoft Office PowerPoint</Application>
  <PresentationFormat>Widescreen</PresentationFormat>
  <Paragraphs>42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Josefin Sans</vt:lpstr>
      <vt:lpstr>Leelawadee UI</vt:lpstr>
      <vt:lpstr>Poppins SemiBold</vt:lpstr>
      <vt:lpstr>Verdana</vt:lpstr>
      <vt:lpstr>Office Theme</vt:lpstr>
      <vt:lpstr>TRÒ CHƠI TRÍ NHỚ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 TRÍ NHỚ</dc:title>
  <dc:creator>Mai Denny 1</dc:creator>
  <cp:lastModifiedBy>Mai Denny 1</cp:lastModifiedBy>
  <cp:revision>7</cp:revision>
  <dcterms:created xsi:type="dcterms:W3CDTF">2021-08-23T23:34:41Z</dcterms:created>
  <dcterms:modified xsi:type="dcterms:W3CDTF">2021-08-24T00:04:53Z</dcterms:modified>
</cp:coreProperties>
</file>